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9" r:id="rId23"/>
    <p:sldId id="278"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Lst>
  <p:sldSz cx="9144000" cy="6858000" type="screen4x3"/>
  <p:notesSz cx="6954838"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p:cViewPr varScale="1">
        <p:scale>
          <a:sx n="83" d="100"/>
          <a:sy n="83" d="100"/>
        </p:scale>
        <p:origin x="-153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2042"/>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2042"/>
          </a:xfrm>
          <a:prstGeom prst="rect">
            <a:avLst/>
          </a:prstGeom>
        </p:spPr>
        <p:txBody>
          <a:bodyPr vert="horz" lIns="92546" tIns="46273" rIns="92546" bIns="46273" rtlCol="0"/>
          <a:lstStyle>
            <a:lvl1pPr algn="r">
              <a:defRPr sz="1200"/>
            </a:lvl1pPr>
          </a:lstStyle>
          <a:p>
            <a:fld id="{AC655D7A-4A5D-43EA-988D-1C4F087212C8}" type="datetimeFigureOut">
              <a:rPr lang="en-US" smtClean="0"/>
              <a:t>11/25/2013</a:t>
            </a:fld>
            <a:endParaRPr lang="en-US"/>
          </a:p>
        </p:txBody>
      </p:sp>
      <p:sp>
        <p:nvSpPr>
          <p:cNvPr id="4" name="Footer Placeholder 3"/>
          <p:cNvSpPr>
            <a:spLocks noGrp="1"/>
          </p:cNvSpPr>
          <p:nvPr>
            <p:ph type="ftr" sz="quarter" idx="2"/>
          </p:nvPr>
        </p:nvSpPr>
        <p:spPr>
          <a:xfrm>
            <a:off x="0" y="8777192"/>
            <a:ext cx="3013763" cy="462042"/>
          </a:xfrm>
          <a:prstGeom prst="rect">
            <a:avLst/>
          </a:prstGeom>
        </p:spPr>
        <p:txBody>
          <a:bodyPr vert="horz" lIns="92546" tIns="46273" rIns="92546" bIns="46273"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777192"/>
            <a:ext cx="3013763" cy="462042"/>
          </a:xfrm>
          <a:prstGeom prst="rect">
            <a:avLst/>
          </a:prstGeom>
        </p:spPr>
        <p:txBody>
          <a:bodyPr vert="horz" lIns="92546" tIns="46273" rIns="92546" bIns="46273" rtlCol="0" anchor="b"/>
          <a:lstStyle>
            <a:lvl1pPr algn="r">
              <a:defRPr sz="1200"/>
            </a:lvl1pPr>
          </a:lstStyle>
          <a:p>
            <a:fld id="{EEBB0DE2-6CF3-4850-9617-8DD6F4A35A9C}" type="slidenum">
              <a:rPr lang="en-US" smtClean="0"/>
              <a:t>‹#›</a:t>
            </a:fld>
            <a:endParaRPr lang="en-US"/>
          </a:p>
        </p:txBody>
      </p:sp>
    </p:spTree>
    <p:extLst>
      <p:ext uri="{BB962C8B-B14F-4D97-AF65-F5344CB8AC3E}">
        <p14:creationId xmlns:p14="http://schemas.microsoft.com/office/powerpoint/2010/main" val="45882213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0A0ACB-F740-4059-A31D-EF75E168097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3640336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A0ACB-F740-4059-A31D-EF75E168097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3419467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A0ACB-F740-4059-A31D-EF75E168097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2985131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A0ACB-F740-4059-A31D-EF75E168097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2571428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0A0ACB-F740-4059-A31D-EF75E168097D}"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4132908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0A0ACB-F740-4059-A31D-EF75E168097D}"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761044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0A0ACB-F740-4059-A31D-EF75E168097D}" type="datetimeFigureOut">
              <a:rPr lang="en-US" smtClean="0"/>
              <a:t>11/25/2013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1713357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0A0ACB-F740-4059-A31D-EF75E168097D}" type="datetimeFigureOut">
              <a:rPr lang="en-US" smtClean="0"/>
              <a:t>11/25/2013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753957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0A0ACB-F740-4059-A31D-EF75E168097D}" type="datetimeFigureOut">
              <a:rPr lang="en-US" smtClean="0"/>
              <a:t>11/25/2013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999073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0A0ACB-F740-4059-A31D-EF75E168097D}"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1342797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0A0ACB-F740-4059-A31D-EF75E168097D}"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6CDFD1-9946-4F8B-B001-BD5472E47120}" type="slidenum">
              <a:rPr lang="en-US" smtClean="0"/>
              <a:t>‹#›</a:t>
            </a:fld>
            <a:endParaRPr lang="en-US"/>
          </a:p>
        </p:txBody>
      </p:sp>
    </p:spTree>
    <p:extLst>
      <p:ext uri="{BB962C8B-B14F-4D97-AF65-F5344CB8AC3E}">
        <p14:creationId xmlns:p14="http://schemas.microsoft.com/office/powerpoint/2010/main" val="2886471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0A0ACB-F740-4059-A31D-EF75E168097D}" type="datetimeFigureOut">
              <a:rPr lang="en-US" smtClean="0"/>
              <a:t>11/25/2013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6CDFD1-9946-4F8B-B001-BD5472E47120}" type="slidenum">
              <a:rPr lang="en-US" smtClean="0"/>
              <a:t>‹#›</a:t>
            </a:fld>
            <a:endParaRPr lang="en-US"/>
          </a:p>
        </p:txBody>
      </p:sp>
    </p:spTree>
    <p:extLst>
      <p:ext uri="{BB962C8B-B14F-4D97-AF65-F5344CB8AC3E}">
        <p14:creationId xmlns:p14="http://schemas.microsoft.com/office/powerpoint/2010/main" val="1060164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470025"/>
          </a:xfrm>
        </p:spPr>
        <p:txBody>
          <a:bodyPr>
            <a:normAutofit/>
          </a:bodyPr>
          <a:lstStyle/>
          <a:p>
            <a:pPr algn="l"/>
            <a:r>
              <a:rPr lang="en-US" sz="3600" dirty="0" smtClean="0"/>
              <a:t>Match the following people with their contributions to atomic theory?</a:t>
            </a:r>
            <a:endParaRPr lang="en-US" sz="3600" dirty="0"/>
          </a:p>
        </p:txBody>
      </p:sp>
      <p:sp>
        <p:nvSpPr>
          <p:cNvPr id="4" name="TextBox 3"/>
          <p:cNvSpPr txBox="1"/>
          <p:nvPr/>
        </p:nvSpPr>
        <p:spPr>
          <a:xfrm>
            <a:off x="685800" y="3352800"/>
            <a:ext cx="8229600" cy="1938992"/>
          </a:xfrm>
          <a:prstGeom prst="rect">
            <a:avLst/>
          </a:prstGeom>
          <a:noFill/>
        </p:spPr>
        <p:txBody>
          <a:bodyPr wrap="square" rtlCol="0">
            <a:spAutoFit/>
          </a:bodyPr>
          <a:lstStyle/>
          <a:p>
            <a:r>
              <a:rPr lang="en-US" sz="2400" dirty="0" smtClean="0"/>
              <a:t>___1.  Law of Conservation of Mass		A.  Bohr</a:t>
            </a:r>
          </a:p>
          <a:p>
            <a:r>
              <a:rPr lang="en-US" sz="2400" dirty="0" smtClean="0"/>
              <a:t>___2.  The discovery of the electron		B.  </a:t>
            </a:r>
            <a:r>
              <a:rPr lang="en-US" sz="2400" dirty="0" err="1" smtClean="0"/>
              <a:t>Rutheford</a:t>
            </a:r>
            <a:r>
              <a:rPr lang="en-US" sz="2400" dirty="0"/>
              <a:t>	</a:t>
            </a:r>
            <a:endParaRPr lang="en-US" sz="2400" dirty="0" smtClean="0"/>
          </a:p>
          <a:p>
            <a:r>
              <a:rPr lang="en-US" sz="2400" dirty="0" smtClean="0"/>
              <a:t>___3. </a:t>
            </a:r>
            <a:r>
              <a:rPr lang="en-US" sz="2400" dirty="0"/>
              <a:t> </a:t>
            </a:r>
            <a:r>
              <a:rPr lang="en-US" sz="2400" dirty="0" smtClean="0"/>
              <a:t>Law of Definite Proportions		C.  Proust</a:t>
            </a:r>
          </a:p>
          <a:p>
            <a:r>
              <a:rPr lang="en-US" sz="2400" dirty="0" smtClean="0"/>
              <a:t>___4. The discovery of the nucleus		D.  Thomson</a:t>
            </a:r>
          </a:p>
          <a:p>
            <a:r>
              <a:rPr lang="en-US" sz="2400" dirty="0" smtClean="0"/>
              <a:t>___5. The planetary Model of the atom	E.  Lavoisier</a:t>
            </a:r>
            <a:endParaRPr lang="en-US" sz="2400" dirty="0"/>
          </a:p>
        </p:txBody>
      </p:sp>
    </p:spTree>
    <p:extLst>
      <p:ext uri="{BB962C8B-B14F-4D97-AF65-F5344CB8AC3E}">
        <p14:creationId xmlns:p14="http://schemas.microsoft.com/office/powerpoint/2010/main" val="29107160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dirty="0" smtClean="0"/>
              <a:t>What was the name of Thomson’s model of the atom and what did it consist of?</a:t>
            </a:r>
            <a:endParaRPr lang="en-US" sz="3600" dirty="0"/>
          </a:p>
        </p:txBody>
      </p:sp>
      <p:pic>
        <p:nvPicPr>
          <p:cNvPr id="3" name="Picture 3"/>
          <p:cNvPicPr>
            <a:picLocks noChangeAspect="1" noChangeArrowheads="1"/>
          </p:cNvPicPr>
          <p:nvPr/>
        </p:nvPicPr>
        <p:blipFill rotWithShape="1">
          <a:blip r:embed="rId2" cstate="print"/>
          <a:srcRect b="35781"/>
          <a:stretch/>
        </p:blipFill>
        <p:spPr bwMode="auto">
          <a:xfrm>
            <a:off x="2819400" y="3429000"/>
            <a:ext cx="3028950" cy="2971800"/>
          </a:xfrm>
          <a:prstGeom prst="rect">
            <a:avLst/>
          </a:prstGeom>
          <a:noFill/>
          <a:ln w="9525">
            <a:noFill/>
            <a:miter lim="800000"/>
            <a:headEnd/>
            <a:tailEnd/>
          </a:ln>
        </p:spPr>
      </p:pic>
      <p:sp>
        <p:nvSpPr>
          <p:cNvPr id="4" name="TextBox 3"/>
          <p:cNvSpPr txBox="1"/>
          <p:nvPr/>
        </p:nvSpPr>
        <p:spPr>
          <a:xfrm>
            <a:off x="2771775" y="2667000"/>
            <a:ext cx="3124200" cy="400110"/>
          </a:xfrm>
          <a:prstGeom prst="rect">
            <a:avLst/>
          </a:prstGeom>
          <a:noFill/>
        </p:spPr>
        <p:txBody>
          <a:bodyPr wrap="square" rtlCol="0">
            <a:spAutoFit/>
          </a:bodyPr>
          <a:lstStyle/>
          <a:p>
            <a:r>
              <a:rPr lang="en-US" sz="2000" dirty="0" smtClean="0">
                <a:solidFill>
                  <a:srgbClr val="FF0000"/>
                </a:solidFill>
              </a:rPr>
              <a:t>The “Plum  Pudding” model</a:t>
            </a:r>
            <a:endParaRPr lang="en-US" sz="2000" dirty="0">
              <a:solidFill>
                <a:srgbClr val="FF0000"/>
              </a:solidFill>
            </a:endParaRPr>
          </a:p>
        </p:txBody>
      </p:sp>
    </p:spTree>
    <p:extLst>
      <p:ext uri="{BB962C8B-B14F-4D97-AF65-F5344CB8AC3E}">
        <p14:creationId xmlns:p14="http://schemas.microsoft.com/office/powerpoint/2010/main" val="4006813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1143000"/>
          </a:xfrm>
        </p:spPr>
        <p:txBody>
          <a:bodyPr>
            <a:noAutofit/>
          </a:bodyPr>
          <a:lstStyle/>
          <a:p>
            <a:pPr algn="l"/>
            <a:r>
              <a:rPr lang="en-US" sz="3600" dirty="0" smtClean="0"/>
              <a:t>What was the name of Rutherford’s model of the atom and what did it consist of?</a:t>
            </a:r>
            <a:endParaRPr lang="en-US" sz="3600" dirty="0"/>
          </a:p>
        </p:txBody>
      </p:sp>
      <p:pic>
        <p:nvPicPr>
          <p:cNvPr id="4" name="Picture 2" descr="https://encrypted-tbn0.gstatic.com/images?q=tbn:ANd9GcSPZaRN3OSyaxc76gBdnXuvTzsmQPNC7VFIuxra9faJAI7gJz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3200400"/>
            <a:ext cx="1924050" cy="2381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6881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Autofit/>
          </a:bodyPr>
          <a:lstStyle/>
          <a:p>
            <a:pPr algn="l"/>
            <a:r>
              <a:rPr lang="en-US" sz="3600" dirty="0" smtClean="0"/>
              <a:t>What was the name of Rutherford’s model of the atom and what did it consist of?</a:t>
            </a:r>
            <a:endParaRPr lang="en-US" sz="3600" dirty="0"/>
          </a:p>
        </p:txBody>
      </p:sp>
      <p:sp>
        <p:nvSpPr>
          <p:cNvPr id="3" name="TextBox 2"/>
          <p:cNvSpPr txBox="1"/>
          <p:nvPr/>
        </p:nvSpPr>
        <p:spPr>
          <a:xfrm>
            <a:off x="3200400" y="2819400"/>
            <a:ext cx="2400209" cy="400110"/>
          </a:xfrm>
          <a:prstGeom prst="rect">
            <a:avLst/>
          </a:prstGeom>
          <a:noFill/>
        </p:spPr>
        <p:txBody>
          <a:bodyPr wrap="none" rtlCol="0">
            <a:spAutoFit/>
          </a:bodyPr>
          <a:lstStyle/>
          <a:p>
            <a:r>
              <a:rPr lang="en-US" sz="2000" dirty="0" smtClean="0">
                <a:solidFill>
                  <a:srgbClr val="FF0000"/>
                </a:solidFill>
              </a:rPr>
              <a:t>The “Nuclear” Model</a:t>
            </a:r>
            <a:endParaRPr lang="en-US" sz="2000" dirty="0">
              <a:solidFill>
                <a:srgbClr val="FF0000"/>
              </a:solidFill>
            </a:endParaRPr>
          </a:p>
        </p:txBody>
      </p:sp>
      <p:pic>
        <p:nvPicPr>
          <p:cNvPr id="4" name="Picture 2" descr="https://encrypted-tbn3.gstatic.com/images?q=tbn:ANd9GcRAlEG_Wh2HnP9f1MCyXIdxbQue2CbGeaMs6BRhlaj3nFJ6km8tqw"/>
          <p:cNvPicPr>
            <a:picLocks noChangeAspect="1" noChangeArrowheads="1"/>
          </p:cNvPicPr>
          <p:nvPr/>
        </p:nvPicPr>
        <p:blipFill>
          <a:blip r:embed="rId2" cstate="print"/>
          <a:srcRect/>
          <a:stretch>
            <a:fillRect/>
          </a:stretch>
        </p:blipFill>
        <p:spPr bwMode="auto">
          <a:xfrm>
            <a:off x="3200400" y="3810000"/>
            <a:ext cx="2630954" cy="2672718"/>
          </a:xfrm>
          <a:prstGeom prst="rect">
            <a:avLst/>
          </a:prstGeom>
          <a:noFill/>
        </p:spPr>
      </p:pic>
      <p:sp>
        <p:nvSpPr>
          <p:cNvPr id="6" name="Rectangle 5"/>
          <p:cNvSpPr/>
          <p:nvPr/>
        </p:nvSpPr>
        <p:spPr>
          <a:xfrm>
            <a:off x="2057400" y="6019800"/>
            <a:ext cx="2209800" cy="5391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tx1"/>
                  </a:solidFill>
                </a:ln>
                <a:solidFill>
                  <a:schemeClr val="tx1"/>
                </a:solidFill>
              </a:rPr>
              <a:t>Electrons in orbit</a:t>
            </a:r>
            <a:endParaRPr lang="en-US" dirty="0">
              <a:ln>
                <a:solidFill>
                  <a:schemeClr val="tx1"/>
                </a:solidFill>
              </a:ln>
              <a:solidFill>
                <a:schemeClr val="tx1"/>
              </a:solidFill>
            </a:endParaRPr>
          </a:p>
        </p:txBody>
      </p:sp>
    </p:spTree>
    <p:extLst>
      <p:ext uri="{BB962C8B-B14F-4D97-AF65-F5344CB8AC3E}">
        <p14:creationId xmlns:p14="http://schemas.microsoft.com/office/powerpoint/2010/main" val="1771975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686800" cy="1143000"/>
          </a:xfrm>
        </p:spPr>
        <p:txBody>
          <a:bodyPr>
            <a:normAutofit fontScale="90000"/>
          </a:bodyPr>
          <a:lstStyle/>
          <a:p>
            <a:pPr algn="l"/>
            <a:r>
              <a:rPr lang="en-US" dirty="0" smtClean="0"/>
              <a:t>How did Rutherford discover the nucleus of the atom?</a:t>
            </a:r>
            <a:endParaRPr lang="en-US" dirty="0"/>
          </a:p>
        </p:txBody>
      </p:sp>
      <p:pic>
        <p:nvPicPr>
          <p:cNvPr id="2050" name="Picture 2" descr="https://encrypted-tbn0.gstatic.com/images?q=tbn:ANd9GcSPZaRN3OSyaxc76gBdnXuvTzsmQPNC7VFIuxra9faJAI7gJz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3200400"/>
            <a:ext cx="1924050" cy="2381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80344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dirty="0" smtClean="0"/>
              <a:t>How did Rutherford discover the nucleus of the atom?</a:t>
            </a:r>
            <a:endParaRPr lang="en-US" sz="3600" dirty="0"/>
          </a:p>
        </p:txBody>
      </p:sp>
      <p:sp>
        <p:nvSpPr>
          <p:cNvPr id="3" name="TextBox 2"/>
          <p:cNvSpPr txBox="1"/>
          <p:nvPr/>
        </p:nvSpPr>
        <p:spPr>
          <a:xfrm>
            <a:off x="1295400" y="1981200"/>
            <a:ext cx="6400800" cy="2862322"/>
          </a:xfrm>
          <a:prstGeom prst="rect">
            <a:avLst/>
          </a:prstGeom>
          <a:noFill/>
        </p:spPr>
        <p:txBody>
          <a:bodyPr wrap="square" rtlCol="0">
            <a:spAutoFit/>
          </a:bodyPr>
          <a:lstStyle/>
          <a:p>
            <a:r>
              <a:rPr lang="en-US" sz="2000" dirty="0" smtClean="0">
                <a:solidFill>
                  <a:srgbClr val="FF0000"/>
                </a:solidFill>
              </a:rPr>
              <a:t>He shot positively charged alpha particles at a sheet of gold foil and most of the time the particles were observed to go right through the foil.  Sometimes, the particles’ path was bent and only about 0.01% of the time, particles bounce back.  From these observations Rutherford concluded that:</a:t>
            </a:r>
          </a:p>
          <a:p>
            <a:endParaRPr lang="en-US" sz="2000" dirty="0">
              <a:solidFill>
                <a:srgbClr val="FF0000"/>
              </a:solidFill>
            </a:endParaRPr>
          </a:p>
          <a:p>
            <a:pPr marL="342900" indent="-342900">
              <a:buAutoNum type="arabicPeriod"/>
            </a:pPr>
            <a:r>
              <a:rPr lang="en-US" sz="2000" dirty="0" smtClean="0">
                <a:solidFill>
                  <a:srgbClr val="FF0000"/>
                </a:solidFill>
              </a:rPr>
              <a:t>The atom was made of mostly empty space.</a:t>
            </a:r>
          </a:p>
          <a:p>
            <a:pPr marL="342900" indent="-342900">
              <a:buAutoNum type="arabicPeriod"/>
            </a:pPr>
            <a:r>
              <a:rPr lang="en-US" sz="2000" dirty="0" smtClean="0">
                <a:solidFill>
                  <a:srgbClr val="FF0000"/>
                </a:solidFill>
              </a:rPr>
              <a:t>The center of the atom was dense (compact) and positively charged.</a:t>
            </a:r>
            <a:endParaRPr lang="en-US" sz="2000" dirty="0">
              <a:solidFill>
                <a:srgbClr val="FF0000"/>
              </a:solidFill>
            </a:endParaRPr>
          </a:p>
        </p:txBody>
      </p:sp>
      <p:pic>
        <p:nvPicPr>
          <p:cNvPr id="4" name="Picture 2"/>
          <p:cNvPicPr>
            <a:picLocks noChangeAspect="1" noChangeArrowheads="1"/>
          </p:cNvPicPr>
          <p:nvPr/>
        </p:nvPicPr>
        <p:blipFill>
          <a:blip r:embed="rId2" cstate="print"/>
          <a:srcRect/>
          <a:stretch>
            <a:fillRect/>
          </a:stretch>
        </p:blipFill>
        <p:spPr bwMode="auto">
          <a:xfrm>
            <a:off x="6324600" y="4648200"/>
            <a:ext cx="2327481" cy="2209800"/>
          </a:xfrm>
          <a:prstGeom prst="rect">
            <a:avLst/>
          </a:prstGeom>
          <a:noFill/>
          <a:ln w="9525">
            <a:noFill/>
            <a:miter lim="800000"/>
            <a:headEnd/>
            <a:tailEnd/>
          </a:ln>
        </p:spPr>
      </p:pic>
    </p:spTree>
    <p:extLst>
      <p:ext uri="{BB962C8B-B14F-4D97-AF65-F5344CB8AC3E}">
        <p14:creationId xmlns:p14="http://schemas.microsoft.com/office/powerpoint/2010/main" val="1337685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534400" cy="3763962"/>
          </a:xfrm>
        </p:spPr>
        <p:txBody>
          <a:bodyPr>
            <a:noAutofit/>
          </a:bodyPr>
          <a:lstStyle/>
          <a:p>
            <a:pPr algn="l"/>
            <a:r>
              <a:rPr lang="en-US" sz="3600" dirty="0" smtClean="0"/>
              <a:t>Dalton proposed that atoms of one element were identical, but different from atoms of another element.</a:t>
            </a:r>
            <a:br>
              <a:rPr lang="en-US" sz="3600" dirty="0" smtClean="0"/>
            </a:br>
            <a:r>
              <a:rPr lang="en-US" sz="3600" dirty="0"/>
              <a:t/>
            </a:r>
            <a:br>
              <a:rPr lang="en-US" sz="3600" dirty="0"/>
            </a:br>
            <a:r>
              <a:rPr lang="en-US" sz="3600" dirty="0" smtClean="0"/>
              <a:t>Why was he wrong? Explain.</a:t>
            </a:r>
            <a:endParaRPr lang="en-US" sz="3600" dirty="0"/>
          </a:p>
        </p:txBody>
      </p:sp>
      <p:pic>
        <p:nvPicPr>
          <p:cNvPr id="1026" name="Picture 2" descr="http://www.mcallister.com/graphics/dalt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2819400"/>
            <a:ext cx="2143125" cy="2476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9880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3230562"/>
          </a:xfrm>
        </p:spPr>
        <p:txBody>
          <a:bodyPr>
            <a:noAutofit/>
          </a:bodyPr>
          <a:lstStyle/>
          <a:p>
            <a:pPr algn="l"/>
            <a:r>
              <a:rPr lang="en-US" sz="3600" dirty="0" smtClean="0"/>
              <a:t>Dalton proposed that atoms of one element were identical, but different from atoms of another element.</a:t>
            </a:r>
            <a:r>
              <a:rPr lang="en-US" sz="3600" dirty="0"/>
              <a:t/>
            </a:r>
            <a:br>
              <a:rPr lang="en-US" sz="3600" dirty="0"/>
            </a:br>
            <a:r>
              <a:rPr lang="en-US" sz="3600" dirty="0" smtClean="0"/>
              <a:t>Why was he wrong? Explain.</a:t>
            </a:r>
            <a:endParaRPr lang="en-US" sz="3600" dirty="0"/>
          </a:p>
        </p:txBody>
      </p:sp>
      <p:sp>
        <p:nvSpPr>
          <p:cNvPr id="3" name="TextBox 2"/>
          <p:cNvSpPr txBox="1"/>
          <p:nvPr/>
        </p:nvSpPr>
        <p:spPr>
          <a:xfrm>
            <a:off x="685800" y="3657600"/>
            <a:ext cx="7467600" cy="2246769"/>
          </a:xfrm>
          <a:prstGeom prst="rect">
            <a:avLst/>
          </a:prstGeom>
          <a:noFill/>
        </p:spPr>
        <p:txBody>
          <a:bodyPr wrap="square" rtlCol="0">
            <a:spAutoFit/>
          </a:bodyPr>
          <a:lstStyle/>
          <a:p>
            <a:r>
              <a:rPr lang="en-US" sz="2000" dirty="0" smtClean="0">
                <a:solidFill>
                  <a:srgbClr val="FF0000"/>
                </a:solidFill>
              </a:rPr>
              <a:t>It is true that atoms of one element are different from atoms of another element.  However, atoms of the same element can also be different by the number of neutrons that they contain.  For example, all carbon atoms are not the same.  There are 3 naturally occurring ISOTOPES of carbon: carbon-12, carbon-13 and carbon-14.  Each contains the same number of protons and electrons but a different number of neutrons.</a:t>
            </a:r>
            <a:endParaRPr lang="en-US" sz="2000" dirty="0">
              <a:solidFill>
                <a:srgbClr val="FF0000"/>
              </a:solidFill>
            </a:endParaRPr>
          </a:p>
        </p:txBody>
      </p:sp>
    </p:spTree>
    <p:extLst>
      <p:ext uri="{BB962C8B-B14F-4D97-AF65-F5344CB8AC3E}">
        <p14:creationId xmlns:p14="http://schemas.microsoft.com/office/powerpoint/2010/main" val="40138041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371600"/>
            <a:ext cx="8229600" cy="1143000"/>
          </a:xfrm>
        </p:spPr>
        <p:txBody>
          <a:bodyPr/>
          <a:lstStyle/>
          <a:p>
            <a:r>
              <a:rPr lang="en-US" dirty="0" smtClean="0"/>
              <a:t>Fill in the table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38910313"/>
              </p:ext>
            </p:extLst>
          </p:nvPr>
        </p:nvGraphicFramePr>
        <p:xfrm>
          <a:off x="457200" y="2895600"/>
          <a:ext cx="8229600" cy="792480"/>
        </p:xfrm>
        <a:graphic>
          <a:graphicData uri="http://schemas.openxmlformats.org/drawingml/2006/table">
            <a:tbl>
              <a:tblPr firstRow="1" bandRow="1">
                <a:tableStyleId>{5940675A-B579-460E-94D1-54222C63F5DA}</a:tableStyleId>
              </a:tblPr>
              <a:tblGrid>
                <a:gridCol w="1371600"/>
                <a:gridCol w="1219200"/>
                <a:gridCol w="1219200"/>
                <a:gridCol w="1219200"/>
                <a:gridCol w="1600200"/>
                <a:gridCol w="1600200"/>
              </a:tblGrid>
              <a:tr h="370840">
                <a:tc>
                  <a:txBody>
                    <a:bodyPr/>
                    <a:lstStyle/>
                    <a:p>
                      <a:pPr algn="ctr"/>
                      <a:r>
                        <a:rPr lang="en-US" sz="2000" dirty="0" smtClean="0"/>
                        <a:t>Element</a:t>
                      </a:r>
                      <a:endParaRPr lang="en-US" sz="2000" dirty="0"/>
                    </a:p>
                  </a:txBody>
                  <a:tcPr anchor="ctr"/>
                </a:tc>
                <a:tc>
                  <a:txBody>
                    <a:bodyPr/>
                    <a:lstStyle/>
                    <a:p>
                      <a:pPr algn="ctr"/>
                      <a:r>
                        <a:rPr lang="en-US" sz="2000" dirty="0" smtClean="0"/>
                        <a:t>Protons</a:t>
                      </a:r>
                      <a:endParaRPr lang="en-US" sz="2000" dirty="0"/>
                    </a:p>
                  </a:txBody>
                  <a:tcPr anchor="ctr"/>
                </a:tc>
                <a:tc>
                  <a:txBody>
                    <a:bodyPr/>
                    <a:lstStyle/>
                    <a:p>
                      <a:pPr algn="ctr"/>
                      <a:r>
                        <a:rPr lang="en-US" sz="2000" dirty="0" smtClean="0"/>
                        <a:t>Neutrons</a:t>
                      </a:r>
                      <a:endParaRPr lang="en-US" sz="2000" dirty="0"/>
                    </a:p>
                  </a:txBody>
                  <a:tcPr anchor="ctr"/>
                </a:tc>
                <a:tc>
                  <a:txBody>
                    <a:bodyPr/>
                    <a:lstStyle/>
                    <a:p>
                      <a:pPr algn="ctr"/>
                      <a:r>
                        <a:rPr lang="en-US" sz="2000" dirty="0" smtClean="0"/>
                        <a:t>Electrons </a:t>
                      </a:r>
                      <a:endParaRPr lang="en-US" sz="2000" dirty="0"/>
                    </a:p>
                  </a:txBody>
                  <a:tcPr anchor="ctr"/>
                </a:tc>
                <a:tc>
                  <a:txBody>
                    <a:bodyPr/>
                    <a:lstStyle/>
                    <a:p>
                      <a:pPr algn="ctr"/>
                      <a:r>
                        <a:rPr lang="en-US" sz="2000" dirty="0" smtClean="0"/>
                        <a:t>Mass number</a:t>
                      </a:r>
                      <a:endParaRPr lang="en-US" sz="2000" dirty="0"/>
                    </a:p>
                  </a:txBody>
                  <a:tcPr anchor="ctr"/>
                </a:tc>
                <a:tc>
                  <a:txBody>
                    <a:bodyPr/>
                    <a:lstStyle/>
                    <a:p>
                      <a:pPr algn="ctr"/>
                      <a:r>
                        <a:rPr lang="en-US" sz="2000" dirty="0" smtClean="0"/>
                        <a:t>Isotope</a:t>
                      </a:r>
                      <a:endParaRPr lang="en-US" sz="2000" dirty="0"/>
                    </a:p>
                  </a:txBody>
                  <a:tcPr anchor="ctr"/>
                </a:tc>
              </a:tr>
              <a:tr h="370840">
                <a:tc>
                  <a:txBody>
                    <a:bodyPr/>
                    <a:lstStyle/>
                    <a:p>
                      <a:pPr algn="ctr"/>
                      <a:endParaRPr lang="en-US" sz="2000" dirty="0"/>
                    </a:p>
                  </a:txBody>
                  <a:tcPr/>
                </a:tc>
                <a:tc>
                  <a:txBody>
                    <a:bodyPr/>
                    <a:lstStyle/>
                    <a:p>
                      <a:pPr algn="ctr"/>
                      <a:r>
                        <a:rPr lang="en-US" sz="2000" dirty="0" smtClean="0"/>
                        <a:t>28</a:t>
                      </a: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60</a:t>
                      </a:r>
                      <a:endParaRPr lang="en-US" sz="2000" dirty="0"/>
                    </a:p>
                  </a:txBody>
                  <a:tcPr/>
                </a:tc>
                <a:tc>
                  <a:txBody>
                    <a:bodyPr/>
                    <a:lstStyle/>
                    <a:p>
                      <a:pPr algn="ctr"/>
                      <a:endParaRPr lang="en-US" sz="2000" dirty="0"/>
                    </a:p>
                  </a:txBody>
                  <a:tcPr/>
                </a:tc>
              </a:tr>
            </a:tbl>
          </a:graphicData>
        </a:graphic>
      </p:graphicFrame>
    </p:spTree>
    <p:extLst>
      <p:ext uri="{BB962C8B-B14F-4D97-AF65-F5344CB8AC3E}">
        <p14:creationId xmlns:p14="http://schemas.microsoft.com/office/powerpoint/2010/main" val="42771271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371600"/>
            <a:ext cx="8229600" cy="1143000"/>
          </a:xfrm>
        </p:spPr>
        <p:txBody>
          <a:bodyPr/>
          <a:lstStyle/>
          <a:p>
            <a:r>
              <a:rPr lang="en-US" dirty="0" smtClean="0"/>
              <a:t>Fill in the table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14080745"/>
              </p:ext>
            </p:extLst>
          </p:nvPr>
        </p:nvGraphicFramePr>
        <p:xfrm>
          <a:off x="457200" y="2895600"/>
          <a:ext cx="8229600" cy="767080"/>
        </p:xfrm>
        <a:graphic>
          <a:graphicData uri="http://schemas.openxmlformats.org/drawingml/2006/table">
            <a:tbl>
              <a:tblPr firstRow="1" bandRow="1">
                <a:tableStyleId>{5940675A-B579-460E-94D1-54222C63F5DA}</a:tableStyleId>
              </a:tblPr>
              <a:tblGrid>
                <a:gridCol w="1371600"/>
                <a:gridCol w="1219200"/>
                <a:gridCol w="1219200"/>
                <a:gridCol w="1219200"/>
                <a:gridCol w="1524000"/>
                <a:gridCol w="1676400"/>
              </a:tblGrid>
              <a:tr h="370840">
                <a:tc>
                  <a:txBody>
                    <a:bodyPr/>
                    <a:lstStyle/>
                    <a:p>
                      <a:pPr algn="ctr"/>
                      <a:r>
                        <a:rPr lang="en-US" dirty="0" smtClean="0"/>
                        <a:t>Element</a:t>
                      </a:r>
                      <a:endParaRPr lang="en-US" dirty="0"/>
                    </a:p>
                  </a:txBody>
                  <a:tcPr anchor="ctr"/>
                </a:tc>
                <a:tc>
                  <a:txBody>
                    <a:bodyPr/>
                    <a:lstStyle/>
                    <a:p>
                      <a:pPr algn="ctr"/>
                      <a:r>
                        <a:rPr lang="en-US" dirty="0" smtClean="0"/>
                        <a:t>Protons</a:t>
                      </a:r>
                      <a:endParaRPr lang="en-US" dirty="0"/>
                    </a:p>
                  </a:txBody>
                  <a:tcPr anchor="ctr"/>
                </a:tc>
                <a:tc>
                  <a:txBody>
                    <a:bodyPr/>
                    <a:lstStyle/>
                    <a:p>
                      <a:pPr algn="ctr"/>
                      <a:r>
                        <a:rPr lang="en-US" dirty="0" smtClean="0"/>
                        <a:t>Neutrons</a:t>
                      </a:r>
                      <a:endParaRPr lang="en-US" dirty="0"/>
                    </a:p>
                  </a:txBody>
                  <a:tcPr anchor="ctr"/>
                </a:tc>
                <a:tc>
                  <a:txBody>
                    <a:bodyPr/>
                    <a:lstStyle/>
                    <a:p>
                      <a:pPr algn="ctr"/>
                      <a:r>
                        <a:rPr lang="en-US" dirty="0" smtClean="0"/>
                        <a:t>Electrons </a:t>
                      </a:r>
                      <a:endParaRPr lang="en-US" dirty="0"/>
                    </a:p>
                  </a:txBody>
                  <a:tcPr anchor="ctr"/>
                </a:tc>
                <a:tc>
                  <a:txBody>
                    <a:bodyPr/>
                    <a:lstStyle/>
                    <a:p>
                      <a:pPr algn="ctr"/>
                      <a:r>
                        <a:rPr lang="en-US" dirty="0" smtClean="0"/>
                        <a:t>Mass number</a:t>
                      </a:r>
                      <a:endParaRPr lang="en-US" dirty="0"/>
                    </a:p>
                  </a:txBody>
                  <a:tcPr anchor="ctr"/>
                </a:tc>
                <a:tc>
                  <a:txBody>
                    <a:bodyPr/>
                    <a:lstStyle/>
                    <a:p>
                      <a:pPr algn="ctr"/>
                      <a:r>
                        <a:rPr lang="en-US" dirty="0" smtClean="0"/>
                        <a:t>Isotope</a:t>
                      </a:r>
                      <a:endParaRPr lang="en-US" dirty="0"/>
                    </a:p>
                  </a:txBody>
                  <a:tcPr anchor="ctr"/>
                </a:tc>
              </a:tr>
              <a:tr h="370840">
                <a:tc>
                  <a:txBody>
                    <a:bodyPr/>
                    <a:lstStyle/>
                    <a:p>
                      <a:pPr algn="ctr"/>
                      <a:r>
                        <a:rPr lang="en-US" sz="2000" dirty="0" smtClean="0">
                          <a:solidFill>
                            <a:srgbClr val="FF0000"/>
                          </a:solidFill>
                        </a:rPr>
                        <a:t>Nickel</a:t>
                      </a:r>
                      <a:endParaRPr lang="en-US" sz="2000" dirty="0">
                        <a:solidFill>
                          <a:srgbClr val="FF0000"/>
                        </a:solidFill>
                      </a:endParaRPr>
                    </a:p>
                  </a:txBody>
                  <a:tcPr/>
                </a:tc>
                <a:tc>
                  <a:txBody>
                    <a:bodyPr/>
                    <a:lstStyle/>
                    <a:p>
                      <a:pPr algn="ctr"/>
                      <a:r>
                        <a:rPr lang="en-US" sz="2000" dirty="0" smtClean="0"/>
                        <a:t>28</a:t>
                      </a:r>
                      <a:endParaRPr lang="en-US" sz="2000" dirty="0"/>
                    </a:p>
                  </a:txBody>
                  <a:tcPr/>
                </a:tc>
                <a:tc>
                  <a:txBody>
                    <a:bodyPr/>
                    <a:lstStyle/>
                    <a:p>
                      <a:pPr algn="ctr"/>
                      <a:r>
                        <a:rPr lang="en-US" sz="2000" dirty="0" smtClean="0">
                          <a:solidFill>
                            <a:srgbClr val="FF0000"/>
                          </a:solidFill>
                        </a:rPr>
                        <a:t>32</a:t>
                      </a:r>
                      <a:endParaRPr lang="en-US" sz="2000" dirty="0">
                        <a:solidFill>
                          <a:srgbClr val="FF0000"/>
                        </a:solidFill>
                      </a:endParaRPr>
                    </a:p>
                  </a:txBody>
                  <a:tcPr/>
                </a:tc>
                <a:tc>
                  <a:txBody>
                    <a:bodyPr/>
                    <a:lstStyle/>
                    <a:p>
                      <a:pPr algn="ctr"/>
                      <a:r>
                        <a:rPr lang="en-US" sz="2000" dirty="0" smtClean="0">
                          <a:solidFill>
                            <a:srgbClr val="FF0000"/>
                          </a:solidFill>
                        </a:rPr>
                        <a:t>28</a:t>
                      </a:r>
                      <a:endParaRPr lang="en-US" sz="2000" dirty="0">
                        <a:solidFill>
                          <a:srgbClr val="FF0000"/>
                        </a:solidFill>
                      </a:endParaRPr>
                    </a:p>
                  </a:txBody>
                  <a:tcPr/>
                </a:tc>
                <a:tc>
                  <a:txBody>
                    <a:bodyPr/>
                    <a:lstStyle/>
                    <a:p>
                      <a:pPr algn="ctr"/>
                      <a:r>
                        <a:rPr lang="en-US" sz="2000" dirty="0" smtClean="0"/>
                        <a:t>60</a:t>
                      </a:r>
                      <a:endParaRPr lang="en-US" sz="2000" dirty="0"/>
                    </a:p>
                  </a:txBody>
                  <a:tcPr/>
                </a:tc>
                <a:tc>
                  <a:txBody>
                    <a:bodyPr/>
                    <a:lstStyle/>
                    <a:p>
                      <a:pPr algn="ctr"/>
                      <a:r>
                        <a:rPr lang="en-US" sz="2000" dirty="0" smtClean="0">
                          <a:solidFill>
                            <a:srgbClr val="FF0000"/>
                          </a:solidFill>
                        </a:rPr>
                        <a:t>Ni-60</a:t>
                      </a:r>
                      <a:endParaRPr lang="en-US" sz="2000" dirty="0">
                        <a:solidFill>
                          <a:srgbClr val="FF0000"/>
                        </a:solidFill>
                      </a:endParaRPr>
                    </a:p>
                  </a:txBody>
                  <a:tcPr/>
                </a:tc>
              </a:tr>
            </a:tbl>
          </a:graphicData>
        </a:graphic>
      </p:graphicFrame>
    </p:spTree>
    <p:extLst>
      <p:ext uri="{BB962C8B-B14F-4D97-AF65-F5344CB8AC3E}">
        <p14:creationId xmlns:p14="http://schemas.microsoft.com/office/powerpoint/2010/main" val="7329561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133600"/>
            <a:ext cx="8229600" cy="1706562"/>
          </a:xfrm>
        </p:spPr>
        <p:txBody>
          <a:bodyPr>
            <a:noAutofit/>
          </a:bodyPr>
          <a:lstStyle/>
          <a:p>
            <a:pPr algn="l"/>
            <a:r>
              <a:rPr lang="en-US" sz="3600" dirty="0" smtClean="0"/>
              <a:t>Why is the mass of an atom roughly equal to the mass of only the protons and neutrons in the atom?</a:t>
            </a:r>
            <a:endParaRPr lang="en-US" sz="3600" dirty="0"/>
          </a:p>
        </p:txBody>
      </p:sp>
    </p:spTree>
    <p:extLst>
      <p:ext uri="{BB962C8B-B14F-4D97-AF65-F5344CB8AC3E}">
        <p14:creationId xmlns:p14="http://schemas.microsoft.com/office/powerpoint/2010/main" val="1292467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470025"/>
          </a:xfrm>
        </p:spPr>
        <p:txBody>
          <a:bodyPr>
            <a:normAutofit/>
          </a:bodyPr>
          <a:lstStyle/>
          <a:p>
            <a:pPr algn="l"/>
            <a:r>
              <a:rPr lang="en-US" sz="3600" dirty="0" smtClean="0"/>
              <a:t>Match the following people with their contributions to atomic theory?</a:t>
            </a:r>
            <a:endParaRPr lang="en-US" sz="3600" dirty="0"/>
          </a:p>
        </p:txBody>
      </p:sp>
      <p:sp>
        <p:nvSpPr>
          <p:cNvPr id="4" name="TextBox 3"/>
          <p:cNvSpPr txBox="1"/>
          <p:nvPr/>
        </p:nvSpPr>
        <p:spPr>
          <a:xfrm>
            <a:off x="685800" y="3352800"/>
            <a:ext cx="8229600" cy="1938992"/>
          </a:xfrm>
          <a:prstGeom prst="rect">
            <a:avLst/>
          </a:prstGeom>
          <a:noFill/>
        </p:spPr>
        <p:txBody>
          <a:bodyPr wrap="square" rtlCol="0">
            <a:spAutoFit/>
          </a:bodyPr>
          <a:lstStyle/>
          <a:p>
            <a:r>
              <a:rPr lang="en-US" sz="2400" dirty="0" smtClean="0"/>
              <a:t>_</a:t>
            </a:r>
            <a:r>
              <a:rPr lang="en-US" sz="2400" u="sng" dirty="0" smtClean="0">
                <a:solidFill>
                  <a:srgbClr val="FF0000"/>
                </a:solidFill>
              </a:rPr>
              <a:t>E</a:t>
            </a:r>
            <a:r>
              <a:rPr lang="en-US" sz="2400" dirty="0" smtClean="0"/>
              <a:t>_1.  Law of Conservation of Mass		A.  Bohr</a:t>
            </a:r>
          </a:p>
          <a:p>
            <a:r>
              <a:rPr lang="en-US" sz="2400" dirty="0" smtClean="0"/>
              <a:t>_</a:t>
            </a:r>
            <a:r>
              <a:rPr lang="en-US" sz="2400" u="sng" dirty="0" smtClean="0">
                <a:solidFill>
                  <a:srgbClr val="FF0000"/>
                </a:solidFill>
              </a:rPr>
              <a:t>D</a:t>
            </a:r>
            <a:r>
              <a:rPr lang="en-US" sz="2400" dirty="0" smtClean="0"/>
              <a:t>_2.  The discovery of the electron		B.  Rutherford</a:t>
            </a:r>
            <a:r>
              <a:rPr lang="en-US" sz="2400" dirty="0"/>
              <a:t>	</a:t>
            </a:r>
            <a:endParaRPr lang="en-US" sz="2400" dirty="0" smtClean="0"/>
          </a:p>
          <a:p>
            <a:r>
              <a:rPr lang="en-US" sz="2400" dirty="0" smtClean="0"/>
              <a:t>_</a:t>
            </a:r>
            <a:r>
              <a:rPr lang="en-US" sz="2400" u="sng" dirty="0" smtClean="0">
                <a:solidFill>
                  <a:srgbClr val="FF0000"/>
                </a:solidFill>
              </a:rPr>
              <a:t>C</a:t>
            </a:r>
            <a:r>
              <a:rPr lang="en-US" sz="2400" dirty="0" smtClean="0"/>
              <a:t>_3. </a:t>
            </a:r>
            <a:r>
              <a:rPr lang="en-US" sz="2400" dirty="0"/>
              <a:t> </a:t>
            </a:r>
            <a:r>
              <a:rPr lang="en-US" sz="2400" dirty="0" smtClean="0"/>
              <a:t>Law of Definite Proportions		C.  Proust</a:t>
            </a:r>
          </a:p>
          <a:p>
            <a:r>
              <a:rPr lang="en-US" sz="2400" dirty="0" smtClean="0"/>
              <a:t>_</a:t>
            </a:r>
            <a:r>
              <a:rPr lang="en-US" sz="2400" u="sng" dirty="0" smtClean="0">
                <a:solidFill>
                  <a:srgbClr val="FF0000"/>
                </a:solidFill>
              </a:rPr>
              <a:t>B</a:t>
            </a:r>
            <a:r>
              <a:rPr lang="en-US" sz="2400" dirty="0" smtClean="0"/>
              <a:t>_4. The discovery of the nucleus		D.  Thomson</a:t>
            </a:r>
          </a:p>
          <a:p>
            <a:r>
              <a:rPr lang="en-US" sz="2400" dirty="0" smtClean="0"/>
              <a:t>_</a:t>
            </a:r>
            <a:r>
              <a:rPr lang="en-US" sz="2400" u="sng" dirty="0" smtClean="0">
                <a:solidFill>
                  <a:srgbClr val="FF0000"/>
                </a:solidFill>
              </a:rPr>
              <a:t>A</a:t>
            </a:r>
            <a:r>
              <a:rPr lang="en-US" sz="2400" dirty="0" smtClean="0"/>
              <a:t>_5. The planetary Model of the atom	E.  Lavoisier</a:t>
            </a:r>
            <a:endParaRPr lang="en-US" sz="2400" dirty="0"/>
          </a:p>
        </p:txBody>
      </p:sp>
    </p:spTree>
    <p:extLst>
      <p:ext uri="{BB962C8B-B14F-4D97-AF65-F5344CB8AC3E}">
        <p14:creationId xmlns:p14="http://schemas.microsoft.com/office/powerpoint/2010/main" val="14358903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706562"/>
          </a:xfrm>
        </p:spPr>
        <p:txBody>
          <a:bodyPr>
            <a:noAutofit/>
          </a:bodyPr>
          <a:lstStyle/>
          <a:p>
            <a:pPr algn="l"/>
            <a:r>
              <a:rPr lang="en-US" sz="3600" dirty="0" smtClean="0"/>
              <a:t>Why is the mass of an atom roughly equal to the mass of only the protons and neutrons in the atom?</a:t>
            </a:r>
            <a:endParaRPr lang="en-US" sz="3600" dirty="0"/>
          </a:p>
        </p:txBody>
      </p:sp>
      <p:sp>
        <p:nvSpPr>
          <p:cNvPr id="3" name="TextBox 2"/>
          <p:cNvSpPr txBox="1"/>
          <p:nvPr/>
        </p:nvSpPr>
        <p:spPr>
          <a:xfrm>
            <a:off x="1295400" y="3657600"/>
            <a:ext cx="6553200" cy="1015663"/>
          </a:xfrm>
          <a:prstGeom prst="rect">
            <a:avLst/>
          </a:prstGeom>
          <a:noFill/>
        </p:spPr>
        <p:txBody>
          <a:bodyPr wrap="square" rtlCol="0">
            <a:spAutoFit/>
          </a:bodyPr>
          <a:lstStyle/>
          <a:p>
            <a:r>
              <a:rPr lang="en-US" sz="2000" dirty="0" smtClean="0">
                <a:solidFill>
                  <a:srgbClr val="FF0000"/>
                </a:solidFill>
              </a:rPr>
              <a:t>The mass of an electron is only about 1/2000 the mass of either a proton or neutron and therefore contributes very little to the mass of the atom.</a:t>
            </a:r>
            <a:endParaRPr lang="en-US" sz="2000" dirty="0">
              <a:solidFill>
                <a:srgbClr val="FF0000"/>
              </a:solidFill>
            </a:endParaRPr>
          </a:p>
        </p:txBody>
      </p:sp>
    </p:spTree>
    <p:extLst>
      <p:ext uri="{BB962C8B-B14F-4D97-AF65-F5344CB8AC3E}">
        <p14:creationId xmlns:p14="http://schemas.microsoft.com/office/powerpoint/2010/main" val="9203218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8229600" cy="1143000"/>
          </a:xfrm>
        </p:spPr>
        <p:txBody>
          <a:bodyPr>
            <a:normAutofit fontScale="90000"/>
          </a:bodyPr>
          <a:lstStyle/>
          <a:p>
            <a:pPr algn="l"/>
            <a:r>
              <a:rPr lang="en-US" dirty="0" smtClean="0"/>
              <a:t>Determine the atomic mass of potassium using the following data.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82402152"/>
              </p:ext>
            </p:extLst>
          </p:nvPr>
        </p:nvGraphicFramePr>
        <p:xfrm>
          <a:off x="1676400" y="3429000"/>
          <a:ext cx="6172200" cy="1483360"/>
        </p:xfrm>
        <a:graphic>
          <a:graphicData uri="http://schemas.openxmlformats.org/drawingml/2006/table">
            <a:tbl>
              <a:tblPr firstRow="1" bandRow="1">
                <a:tableStyleId>{5940675A-B579-460E-94D1-54222C63F5DA}</a:tableStyleId>
              </a:tblPr>
              <a:tblGrid>
                <a:gridCol w="2057400"/>
                <a:gridCol w="2057400"/>
                <a:gridCol w="2057400"/>
              </a:tblGrid>
              <a:tr h="370840">
                <a:tc>
                  <a:txBody>
                    <a:bodyPr/>
                    <a:lstStyle/>
                    <a:p>
                      <a:r>
                        <a:rPr lang="en-US" dirty="0" smtClean="0"/>
                        <a:t>Isotope</a:t>
                      </a:r>
                      <a:endParaRPr lang="en-US" dirty="0"/>
                    </a:p>
                  </a:txBody>
                  <a:tcPr/>
                </a:tc>
                <a:tc>
                  <a:txBody>
                    <a:bodyPr/>
                    <a:lstStyle/>
                    <a:p>
                      <a:r>
                        <a:rPr lang="en-US" dirty="0" smtClean="0"/>
                        <a:t>Mass</a:t>
                      </a:r>
                      <a:endParaRPr lang="en-US" dirty="0"/>
                    </a:p>
                  </a:txBody>
                  <a:tcPr/>
                </a:tc>
                <a:tc>
                  <a:txBody>
                    <a:bodyPr/>
                    <a:lstStyle/>
                    <a:p>
                      <a:r>
                        <a:rPr lang="en-US" dirty="0" smtClean="0"/>
                        <a:t>% Abundance</a:t>
                      </a:r>
                      <a:endParaRPr lang="en-US" dirty="0"/>
                    </a:p>
                  </a:txBody>
                  <a:tcPr/>
                </a:tc>
              </a:tr>
              <a:tr h="370840">
                <a:tc>
                  <a:txBody>
                    <a:bodyPr/>
                    <a:lstStyle/>
                    <a:p>
                      <a:r>
                        <a:rPr lang="en-US" dirty="0" smtClean="0"/>
                        <a:t>K-39</a:t>
                      </a:r>
                      <a:endParaRPr lang="en-US" dirty="0"/>
                    </a:p>
                  </a:txBody>
                  <a:tcPr/>
                </a:tc>
                <a:tc>
                  <a:txBody>
                    <a:bodyPr/>
                    <a:lstStyle/>
                    <a:p>
                      <a:r>
                        <a:rPr lang="nn-NO" dirty="0" smtClean="0">
                          <a:effectLst/>
                        </a:rPr>
                        <a:t>38.963708</a:t>
                      </a:r>
                      <a:endParaRPr lang="en-US" dirty="0"/>
                    </a:p>
                  </a:txBody>
                  <a:tcPr/>
                </a:tc>
                <a:tc>
                  <a:txBody>
                    <a:bodyPr/>
                    <a:lstStyle/>
                    <a:p>
                      <a:r>
                        <a:rPr lang="nn-NO" i="1" dirty="0" smtClean="0">
                          <a:effectLst/>
                        </a:rPr>
                        <a:t>93.20</a:t>
                      </a:r>
                      <a:endParaRPr lang="en-US" dirty="0"/>
                    </a:p>
                  </a:txBody>
                  <a:tcPr/>
                </a:tc>
              </a:tr>
              <a:tr h="370840">
                <a:tc>
                  <a:txBody>
                    <a:bodyPr/>
                    <a:lstStyle/>
                    <a:p>
                      <a:r>
                        <a:rPr lang="en-US" dirty="0" smtClean="0"/>
                        <a:t>K-40</a:t>
                      </a:r>
                      <a:endParaRPr lang="en-US" dirty="0"/>
                    </a:p>
                  </a:txBody>
                  <a:tcPr/>
                </a:tc>
                <a:tc>
                  <a:txBody>
                    <a:bodyPr/>
                    <a:lstStyle/>
                    <a:p>
                      <a:r>
                        <a:rPr lang="nn-NO" dirty="0" smtClean="0">
                          <a:effectLst/>
                        </a:rPr>
                        <a:t>39.963999</a:t>
                      </a:r>
                      <a:endParaRPr lang="en-US" dirty="0"/>
                    </a:p>
                  </a:txBody>
                  <a:tcPr/>
                </a:tc>
                <a:tc>
                  <a:txBody>
                    <a:bodyPr/>
                    <a:lstStyle/>
                    <a:p>
                      <a:r>
                        <a:rPr lang="nn-NO" dirty="0" smtClean="0">
                          <a:effectLst/>
                        </a:rPr>
                        <a:t> </a:t>
                      </a:r>
                      <a:r>
                        <a:rPr lang="nn-NO" i="1" dirty="0" smtClean="0">
                          <a:effectLst/>
                        </a:rPr>
                        <a:t>0.012</a:t>
                      </a:r>
                      <a:r>
                        <a:rPr lang="nn-NO" dirty="0" smtClean="0">
                          <a:effectLst/>
                        </a:rPr>
                        <a:t> </a:t>
                      </a:r>
                      <a:endParaRPr lang="en-US" dirty="0"/>
                    </a:p>
                  </a:txBody>
                  <a:tcPr/>
                </a:tc>
              </a:tr>
              <a:tr h="370840">
                <a:tc>
                  <a:txBody>
                    <a:bodyPr/>
                    <a:lstStyle/>
                    <a:p>
                      <a:r>
                        <a:rPr lang="en-US" dirty="0" smtClean="0"/>
                        <a:t>K-41</a:t>
                      </a:r>
                      <a:endParaRPr lang="en-US" dirty="0"/>
                    </a:p>
                  </a:txBody>
                  <a:tcPr/>
                </a:tc>
                <a:tc>
                  <a:txBody>
                    <a:bodyPr/>
                    <a:lstStyle/>
                    <a:p>
                      <a:r>
                        <a:rPr lang="nn-NO" dirty="0" smtClean="0">
                          <a:effectLst/>
                        </a:rPr>
                        <a:t>40.961825</a:t>
                      </a:r>
                      <a:endParaRPr lang="en-US" dirty="0"/>
                    </a:p>
                  </a:txBody>
                  <a:tcPr/>
                </a:tc>
                <a:tc>
                  <a:txBody>
                    <a:bodyPr/>
                    <a:lstStyle/>
                    <a:p>
                      <a:r>
                        <a:rPr lang="nn-NO" i="1" dirty="0" smtClean="0">
                          <a:effectLst/>
                        </a:rPr>
                        <a:t>6.73</a:t>
                      </a:r>
                      <a:endParaRPr lang="en-US" dirty="0"/>
                    </a:p>
                  </a:txBody>
                  <a:tcPr/>
                </a:tc>
              </a:tr>
            </a:tbl>
          </a:graphicData>
        </a:graphic>
      </p:graphicFrame>
    </p:spTree>
    <p:extLst>
      <p:ext uri="{BB962C8B-B14F-4D97-AF65-F5344CB8AC3E}">
        <p14:creationId xmlns:p14="http://schemas.microsoft.com/office/powerpoint/2010/main" val="19165588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1143000"/>
          </a:xfrm>
        </p:spPr>
        <p:txBody>
          <a:bodyPr>
            <a:normAutofit fontScale="90000"/>
          </a:bodyPr>
          <a:lstStyle/>
          <a:p>
            <a:pPr algn="l"/>
            <a:r>
              <a:rPr lang="en-US" dirty="0" smtClean="0"/>
              <a:t>Determine the atomic mass of potassium using the following data.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37054580"/>
              </p:ext>
            </p:extLst>
          </p:nvPr>
        </p:nvGraphicFramePr>
        <p:xfrm>
          <a:off x="838200" y="2590800"/>
          <a:ext cx="7315200" cy="2240280"/>
        </p:xfrm>
        <a:graphic>
          <a:graphicData uri="http://schemas.openxmlformats.org/drawingml/2006/table">
            <a:tbl>
              <a:tblPr firstRow="1" bandRow="1">
                <a:tableStyleId>{5940675A-B579-460E-94D1-54222C63F5DA}</a:tableStyleId>
              </a:tblPr>
              <a:tblGrid>
                <a:gridCol w="1219200"/>
                <a:gridCol w="1447800"/>
                <a:gridCol w="2590800"/>
                <a:gridCol w="2057400"/>
              </a:tblGrid>
              <a:tr h="533400">
                <a:tc>
                  <a:txBody>
                    <a:bodyPr/>
                    <a:lstStyle/>
                    <a:p>
                      <a:r>
                        <a:rPr lang="en-US" dirty="0" smtClean="0"/>
                        <a:t>Isotope</a:t>
                      </a:r>
                      <a:endParaRPr lang="en-US" dirty="0"/>
                    </a:p>
                  </a:txBody>
                  <a:tcPr/>
                </a:tc>
                <a:tc>
                  <a:txBody>
                    <a:bodyPr/>
                    <a:lstStyle/>
                    <a:p>
                      <a:r>
                        <a:rPr lang="en-US" dirty="0" smtClean="0"/>
                        <a:t>Mass</a:t>
                      </a:r>
                      <a:endParaRPr lang="en-US" dirty="0"/>
                    </a:p>
                  </a:txBody>
                  <a:tcPr/>
                </a:tc>
                <a:tc>
                  <a:txBody>
                    <a:bodyPr/>
                    <a:lstStyle/>
                    <a:p>
                      <a:r>
                        <a:rPr lang="en-US" dirty="0" smtClean="0"/>
                        <a:t>% Abundance </a:t>
                      </a:r>
                    </a:p>
                    <a:p>
                      <a:r>
                        <a:rPr lang="en-US" dirty="0" smtClean="0"/>
                        <a:t>(changed</a:t>
                      </a:r>
                      <a:r>
                        <a:rPr lang="en-US" baseline="0" dirty="0" smtClean="0"/>
                        <a:t> to abundance)</a:t>
                      </a:r>
                      <a:endParaRPr lang="en-US" dirty="0"/>
                    </a:p>
                  </a:txBody>
                  <a:tcPr/>
                </a:tc>
                <a:tc>
                  <a:txBody>
                    <a:bodyPr/>
                    <a:lstStyle/>
                    <a:p>
                      <a:r>
                        <a:rPr lang="en-US" dirty="0" smtClean="0"/>
                        <a:t>Multiply Mass times abundance</a:t>
                      </a:r>
                      <a:endParaRPr lang="en-US" dirty="0"/>
                    </a:p>
                  </a:txBody>
                  <a:tcPr/>
                </a:tc>
              </a:tr>
              <a:tr h="533400">
                <a:tc>
                  <a:txBody>
                    <a:bodyPr/>
                    <a:lstStyle/>
                    <a:p>
                      <a:r>
                        <a:rPr lang="en-US" dirty="0" smtClean="0"/>
                        <a:t>K-39</a:t>
                      </a:r>
                      <a:endParaRPr lang="en-US" dirty="0"/>
                    </a:p>
                  </a:txBody>
                  <a:tcPr/>
                </a:tc>
                <a:tc>
                  <a:txBody>
                    <a:bodyPr/>
                    <a:lstStyle/>
                    <a:p>
                      <a:r>
                        <a:rPr lang="nn-NO" dirty="0" smtClean="0">
                          <a:effectLst/>
                        </a:rPr>
                        <a:t>38.963708</a:t>
                      </a:r>
                      <a:endParaRPr lang="en-US" dirty="0"/>
                    </a:p>
                  </a:txBody>
                  <a:tcPr/>
                </a:tc>
                <a:tc>
                  <a:txBody>
                    <a:bodyPr/>
                    <a:lstStyle/>
                    <a:p>
                      <a:r>
                        <a:rPr lang="nn-NO" sz="2000" i="1" dirty="0" smtClean="0">
                          <a:solidFill>
                            <a:srgbClr val="FF0000"/>
                          </a:solidFill>
                          <a:effectLst/>
                        </a:rPr>
                        <a:t>0.9320</a:t>
                      </a:r>
                      <a:endParaRPr lang="en-US" sz="2000" dirty="0">
                        <a:solidFill>
                          <a:srgbClr val="FF0000"/>
                        </a:solidFill>
                      </a:endParaRPr>
                    </a:p>
                  </a:txBody>
                  <a:tcPr/>
                </a:tc>
                <a:tc>
                  <a:txBody>
                    <a:bodyPr/>
                    <a:lstStyle/>
                    <a:p>
                      <a:r>
                        <a:rPr lang="en-US" sz="2000" dirty="0" smtClean="0">
                          <a:solidFill>
                            <a:srgbClr val="FF0000"/>
                          </a:solidFill>
                        </a:rPr>
                        <a:t>36.31417586</a:t>
                      </a:r>
                      <a:endParaRPr lang="en-US" sz="2000" dirty="0">
                        <a:solidFill>
                          <a:srgbClr val="FF0000"/>
                        </a:solidFill>
                      </a:endParaRPr>
                    </a:p>
                  </a:txBody>
                  <a:tcPr/>
                </a:tc>
              </a:tr>
              <a:tr h="533400">
                <a:tc>
                  <a:txBody>
                    <a:bodyPr/>
                    <a:lstStyle/>
                    <a:p>
                      <a:r>
                        <a:rPr lang="en-US" dirty="0" smtClean="0"/>
                        <a:t>K-40</a:t>
                      </a:r>
                      <a:endParaRPr lang="en-US" dirty="0"/>
                    </a:p>
                  </a:txBody>
                  <a:tcPr/>
                </a:tc>
                <a:tc>
                  <a:txBody>
                    <a:bodyPr/>
                    <a:lstStyle/>
                    <a:p>
                      <a:r>
                        <a:rPr lang="nn-NO" dirty="0" smtClean="0">
                          <a:effectLst/>
                        </a:rPr>
                        <a:t>39.963999</a:t>
                      </a:r>
                      <a:endParaRPr lang="en-US" dirty="0"/>
                    </a:p>
                  </a:txBody>
                  <a:tcPr/>
                </a:tc>
                <a:tc>
                  <a:txBody>
                    <a:bodyPr/>
                    <a:lstStyle/>
                    <a:p>
                      <a:r>
                        <a:rPr lang="nn-NO" sz="2000" dirty="0" smtClean="0">
                          <a:solidFill>
                            <a:srgbClr val="FF0000"/>
                          </a:solidFill>
                          <a:effectLst/>
                        </a:rPr>
                        <a:t> 0.0</a:t>
                      </a:r>
                      <a:r>
                        <a:rPr lang="nn-NO" sz="2000" i="1" dirty="0" smtClean="0">
                          <a:solidFill>
                            <a:srgbClr val="FF0000"/>
                          </a:solidFill>
                          <a:effectLst/>
                        </a:rPr>
                        <a:t>0012</a:t>
                      </a:r>
                      <a:r>
                        <a:rPr lang="nn-NO" sz="2000" dirty="0" smtClean="0">
                          <a:solidFill>
                            <a:srgbClr val="FF0000"/>
                          </a:solidFill>
                          <a:effectLst/>
                        </a:rPr>
                        <a:t> </a:t>
                      </a:r>
                      <a:endParaRPr lang="en-US" sz="2000" dirty="0">
                        <a:solidFill>
                          <a:srgbClr val="FF0000"/>
                        </a:solidFill>
                      </a:endParaRPr>
                    </a:p>
                  </a:txBody>
                  <a:tcPr/>
                </a:tc>
                <a:tc>
                  <a:txBody>
                    <a:bodyPr/>
                    <a:lstStyle/>
                    <a:p>
                      <a:r>
                        <a:rPr lang="en-US" sz="2000" dirty="0" smtClean="0">
                          <a:solidFill>
                            <a:srgbClr val="FF0000"/>
                          </a:solidFill>
                        </a:rPr>
                        <a:t>0.00479568</a:t>
                      </a:r>
                      <a:endParaRPr lang="en-US" sz="2000" dirty="0">
                        <a:solidFill>
                          <a:srgbClr val="FF0000"/>
                        </a:solidFill>
                      </a:endParaRPr>
                    </a:p>
                  </a:txBody>
                  <a:tcPr/>
                </a:tc>
              </a:tr>
              <a:tr h="533400">
                <a:tc>
                  <a:txBody>
                    <a:bodyPr/>
                    <a:lstStyle/>
                    <a:p>
                      <a:r>
                        <a:rPr lang="en-US" dirty="0" smtClean="0"/>
                        <a:t>K-41</a:t>
                      </a:r>
                      <a:endParaRPr lang="en-US" dirty="0"/>
                    </a:p>
                  </a:txBody>
                  <a:tcPr/>
                </a:tc>
                <a:tc>
                  <a:txBody>
                    <a:bodyPr/>
                    <a:lstStyle/>
                    <a:p>
                      <a:r>
                        <a:rPr lang="nn-NO" dirty="0" smtClean="0">
                          <a:effectLst/>
                        </a:rPr>
                        <a:t>40.961825</a:t>
                      </a:r>
                      <a:endParaRPr lang="en-US" dirty="0"/>
                    </a:p>
                  </a:txBody>
                  <a:tcPr/>
                </a:tc>
                <a:tc>
                  <a:txBody>
                    <a:bodyPr/>
                    <a:lstStyle/>
                    <a:p>
                      <a:r>
                        <a:rPr lang="nn-NO" sz="2000" i="1" dirty="0" smtClean="0">
                          <a:solidFill>
                            <a:srgbClr val="FF0000"/>
                          </a:solidFill>
                          <a:effectLst/>
                        </a:rPr>
                        <a:t>0.0673</a:t>
                      </a:r>
                      <a:endParaRPr lang="en-US" sz="2000" dirty="0">
                        <a:solidFill>
                          <a:srgbClr val="FF0000"/>
                        </a:solidFill>
                      </a:endParaRPr>
                    </a:p>
                  </a:txBody>
                  <a:tcPr/>
                </a:tc>
                <a:tc>
                  <a:txBody>
                    <a:bodyPr/>
                    <a:lstStyle/>
                    <a:p>
                      <a:r>
                        <a:rPr lang="en-US" sz="2000" dirty="0" smtClean="0">
                          <a:solidFill>
                            <a:srgbClr val="FF0000"/>
                          </a:solidFill>
                        </a:rPr>
                        <a:t>2.756730823</a:t>
                      </a:r>
                      <a:endParaRPr lang="en-US" sz="2000" dirty="0">
                        <a:solidFill>
                          <a:srgbClr val="FF0000"/>
                        </a:solidFill>
                      </a:endParaRPr>
                    </a:p>
                  </a:txBody>
                  <a:tcPr/>
                </a:tc>
              </a:tr>
            </a:tbl>
          </a:graphicData>
        </a:graphic>
      </p:graphicFrame>
      <p:sp>
        <p:nvSpPr>
          <p:cNvPr id="3" name="TextBox 2"/>
          <p:cNvSpPr txBox="1"/>
          <p:nvPr/>
        </p:nvSpPr>
        <p:spPr>
          <a:xfrm>
            <a:off x="3886200" y="5166598"/>
            <a:ext cx="4352987" cy="400110"/>
          </a:xfrm>
          <a:prstGeom prst="rect">
            <a:avLst/>
          </a:prstGeom>
          <a:noFill/>
        </p:spPr>
        <p:txBody>
          <a:bodyPr wrap="none" rtlCol="0">
            <a:spAutoFit/>
          </a:bodyPr>
          <a:lstStyle/>
          <a:p>
            <a:r>
              <a:rPr lang="en-US" dirty="0" smtClean="0"/>
              <a:t>Atomic Mass of Potassium = </a:t>
            </a:r>
            <a:r>
              <a:rPr lang="en-US" sz="2000" u="sng" dirty="0" smtClean="0">
                <a:solidFill>
                  <a:srgbClr val="FF0000"/>
                </a:solidFill>
              </a:rPr>
              <a:t>39.07570236*</a:t>
            </a:r>
            <a:endParaRPr lang="en-US" sz="2000" u="sng" dirty="0">
              <a:solidFill>
                <a:srgbClr val="FF0000"/>
              </a:solidFill>
            </a:endParaRPr>
          </a:p>
        </p:txBody>
      </p:sp>
      <p:sp>
        <p:nvSpPr>
          <p:cNvPr id="5" name="TextBox 4"/>
          <p:cNvSpPr txBox="1"/>
          <p:nvPr/>
        </p:nvSpPr>
        <p:spPr>
          <a:xfrm>
            <a:off x="1066800" y="5915144"/>
            <a:ext cx="7417352" cy="400110"/>
          </a:xfrm>
          <a:prstGeom prst="rect">
            <a:avLst/>
          </a:prstGeom>
          <a:noFill/>
        </p:spPr>
        <p:txBody>
          <a:bodyPr wrap="none" rtlCol="0">
            <a:spAutoFit/>
          </a:bodyPr>
          <a:lstStyle/>
          <a:p>
            <a:r>
              <a:rPr lang="en-US" sz="2000" dirty="0" smtClean="0">
                <a:solidFill>
                  <a:srgbClr val="FF0000"/>
                </a:solidFill>
              </a:rPr>
              <a:t>* Add the numbers in the last column to get the mass of the element </a:t>
            </a:r>
            <a:endParaRPr lang="en-US" sz="2000" dirty="0">
              <a:solidFill>
                <a:srgbClr val="FF0000"/>
              </a:solidFill>
            </a:endParaRPr>
          </a:p>
        </p:txBody>
      </p:sp>
    </p:spTree>
    <p:extLst>
      <p:ext uri="{BB962C8B-B14F-4D97-AF65-F5344CB8AC3E}">
        <p14:creationId xmlns:p14="http://schemas.microsoft.com/office/powerpoint/2010/main" val="32833542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isotope contributes more to the mass of Iridium, Ir-191 or Ir-193?</a:t>
            </a:r>
            <a:endParaRPr lang="en-US" dirty="0"/>
          </a:p>
        </p:txBody>
      </p:sp>
      <p:sp>
        <p:nvSpPr>
          <p:cNvPr id="4" name="Rectangle 3"/>
          <p:cNvSpPr/>
          <p:nvPr/>
        </p:nvSpPr>
        <p:spPr>
          <a:xfrm>
            <a:off x="2438400" y="5486400"/>
            <a:ext cx="4572000" cy="646331"/>
          </a:xfrm>
          <a:prstGeom prst="rect">
            <a:avLst/>
          </a:prstGeom>
        </p:spPr>
        <p:txBody>
          <a:bodyPr>
            <a:spAutoFit/>
          </a:bodyPr>
          <a:lstStyle/>
          <a:p>
            <a:r>
              <a:rPr lang="en-US" b="1" dirty="0" err="1" smtClean="0">
                <a:effectLst/>
              </a:rPr>
              <a:t>Ir</a:t>
            </a:r>
            <a:r>
              <a:rPr lang="en-US" b="1" dirty="0" smtClean="0">
                <a:effectLst/>
              </a:rPr>
              <a:t>(191)</a:t>
            </a:r>
            <a:r>
              <a:rPr lang="en-US" dirty="0" smtClean="0">
                <a:effectLst/>
              </a:rPr>
              <a:t> 190.960603 </a:t>
            </a:r>
            <a:r>
              <a:rPr lang="en-US" i="1" dirty="0" smtClean="0">
                <a:effectLst/>
              </a:rPr>
              <a:t>37.30</a:t>
            </a:r>
            <a:r>
              <a:rPr lang="en-US" dirty="0" smtClean="0">
                <a:effectLst/>
              </a:rPr>
              <a:t> </a:t>
            </a:r>
            <a:r>
              <a:rPr lang="en-US" b="1" dirty="0" err="1" smtClean="0">
                <a:effectLst/>
              </a:rPr>
              <a:t>Ir</a:t>
            </a:r>
            <a:r>
              <a:rPr lang="en-US" b="1" dirty="0" smtClean="0">
                <a:effectLst/>
              </a:rPr>
              <a:t>(193)</a:t>
            </a:r>
            <a:r>
              <a:rPr lang="en-US" dirty="0" smtClean="0">
                <a:effectLst/>
              </a:rPr>
              <a:t> 192.962942 </a:t>
            </a:r>
            <a:r>
              <a:rPr lang="en-US" i="1" dirty="0" smtClean="0">
                <a:effectLst/>
              </a:rPr>
              <a:t>62.70</a:t>
            </a:r>
            <a:r>
              <a:rPr lang="en-US" dirty="0" smtClean="0">
                <a:effectLst/>
              </a:rPr>
              <a:t> </a:t>
            </a:r>
            <a:endParaRPr lang="en-US" dirty="0"/>
          </a:p>
        </p:txBody>
      </p:sp>
      <p:sp>
        <p:nvSpPr>
          <p:cNvPr id="5" name="TextBox 4"/>
          <p:cNvSpPr txBox="1"/>
          <p:nvPr/>
        </p:nvSpPr>
        <p:spPr>
          <a:xfrm>
            <a:off x="255869" y="2971800"/>
            <a:ext cx="8937062" cy="1754326"/>
          </a:xfrm>
          <a:prstGeom prst="rect">
            <a:avLst/>
          </a:prstGeom>
          <a:noFill/>
        </p:spPr>
        <p:txBody>
          <a:bodyPr wrap="none" rtlCol="0">
            <a:spAutoFit/>
          </a:bodyPr>
          <a:lstStyle/>
          <a:p>
            <a:r>
              <a:rPr lang="en-US" sz="2400" dirty="0" smtClean="0"/>
              <a:t>Ir-191 has a mass of </a:t>
            </a:r>
            <a:r>
              <a:rPr lang="en-US" sz="2400" dirty="0" smtClean="0">
                <a:effectLst/>
              </a:rPr>
              <a:t>190.960603 and Ir-193 has a mass of 192.962942.</a:t>
            </a:r>
          </a:p>
          <a:p>
            <a:endParaRPr lang="en-US" sz="2400" dirty="0"/>
          </a:p>
          <a:p>
            <a:pPr algn="ctr"/>
            <a:r>
              <a:rPr lang="en-US" sz="2400" dirty="0" smtClean="0">
                <a:effectLst/>
              </a:rPr>
              <a:t>The atomic mass of Iridium is 192.22</a:t>
            </a:r>
          </a:p>
          <a:p>
            <a:endParaRPr lang="en-US" dirty="0"/>
          </a:p>
          <a:p>
            <a:r>
              <a:rPr lang="en-US" dirty="0" smtClean="0">
                <a:effectLst/>
              </a:rPr>
              <a:t> </a:t>
            </a:r>
            <a:endParaRPr lang="en-US" dirty="0"/>
          </a:p>
        </p:txBody>
      </p:sp>
    </p:spTree>
    <p:extLst>
      <p:ext uri="{BB962C8B-B14F-4D97-AF65-F5344CB8AC3E}">
        <p14:creationId xmlns:p14="http://schemas.microsoft.com/office/powerpoint/2010/main" val="31254563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isotope contributes more to the mass of Iridium, Ir-191 or Ir-193?</a:t>
            </a:r>
            <a:endParaRPr lang="en-US" dirty="0"/>
          </a:p>
        </p:txBody>
      </p:sp>
      <p:sp>
        <p:nvSpPr>
          <p:cNvPr id="4" name="Rectangle 3"/>
          <p:cNvSpPr/>
          <p:nvPr/>
        </p:nvSpPr>
        <p:spPr>
          <a:xfrm>
            <a:off x="1371600" y="4191000"/>
            <a:ext cx="6858000" cy="1015663"/>
          </a:xfrm>
          <a:prstGeom prst="rect">
            <a:avLst/>
          </a:prstGeom>
        </p:spPr>
        <p:txBody>
          <a:bodyPr wrap="square">
            <a:spAutoFit/>
          </a:bodyPr>
          <a:lstStyle/>
          <a:p>
            <a:r>
              <a:rPr lang="en-US" sz="2000" b="1" dirty="0" smtClean="0">
                <a:solidFill>
                  <a:srgbClr val="FF0000"/>
                </a:solidFill>
                <a:effectLst/>
              </a:rPr>
              <a:t>The atomic mass of iridium is closest to the mass of Ir-193.  In fact, Ir-193 makes up about 67% of all iridium atoms whereas only 33% of iridium atoms are of the  Ir-191 type.</a:t>
            </a:r>
            <a:endParaRPr lang="en-US" sz="2000" dirty="0">
              <a:solidFill>
                <a:srgbClr val="FF0000"/>
              </a:solidFill>
            </a:endParaRPr>
          </a:p>
        </p:txBody>
      </p:sp>
      <p:sp>
        <p:nvSpPr>
          <p:cNvPr id="5" name="TextBox 4"/>
          <p:cNvSpPr txBox="1"/>
          <p:nvPr/>
        </p:nvSpPr>
        <p:spPr>
          <a:xfrm>
            <a:off x="199318" y="1905000"/>
            <a:ext cx="8937062" cy="1754326"/>
          </a:xfrm>
          <a:prstGeom prst="rect">
            <a:avLst/>
          </a:prstGeom>
          <a:noFill/>
        </p:spPr>
        <p:txBody>
          <a:bodyPr wrap="none" rtlCol="0">
            <a:spAutoFit/>
          </a:bodyPr>
          <a:lstStyle/>
          <a:p>
            <a:r>
              <a:rPr lang="en-US" sz="2400" dirty="0" smtClean="0"/>
              <a:t>Ir-191 has a mass of </a:t>
            </a:r>
            <a:r>
              <a:rPr lang="en-US" sz="2400" dirty="0" smtClean="0">
                <a:effectLst/>
              </a:rPr>
              <a:t>190.960603 and Ir-193 has a mass of 192.962942.</a:t>
            </a:r>
          </a:p>
          <a:p>
            <a:endParaRPr lang="en-US" sz="2400" dirty="0"/>
          </a:p>
          <a:p>
            <a:pPr algn="ctr"/>
            <a:r>
              <a:rPr lang="en-US" sz="2400" dirty="0" smtClean="0">
                <a:effectLst/>
              </a:rPr>
              <a:t>The atomic mass of Iridium is 192.22</a:t>
            </a:r>
          </a:p>
          <a:p>
            <a:endParaRPr lang="en-US" dirty="0"/>
          </a:p>
          <a:p>
            <a:r>
              <a:rPr lang="en-US" dirty="0" smtClean="0">
                <a:effectLst/>
              </a:rPr>
              <a:t> </a:t>
            </a:r>
            <a:endParaRPr lang="en-US" dirty="0"/>
          </a:p>
        </p:txBody>
      </p:sp>
    </p:spTree>
    <p:extLst>
      <p:ext uri="{BB962C8B-B14F-4D97-AF65-F5344CB8AC3E}">
        <p14:creationId xmlns:p14="http://schemas.microsoft.com/office/powerpoint/2010/main" val="1949275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dirty="0" smtClean="0"/>
              <a:t>How many atomic orbitals can be found in each of the following sublevels?</a:t>
            </a:r>
            <a:endParaRPr lang="en-US" sz="3600" dirty="0"/>
          </a:p>
        </p:txBody>
      </p:sp>
      <p:sp>
        <p:nvSpPr>
          <p:cNvPr id="4" name="TextBox 3"/>
          <p:cNvSpPr txBox="1"/>
          <p:nvPr/>
        </p:nvSpPr>
        <p:spPr>
          <a:xfrm>
            <a:off x="1524000" y="2971800"/>
            <a:ext cx="5865708" cy="646331"/>
          </a:xfrm>
          <a:prstGeom prst="rect">
            <a:avLst/>
          </a:prstGeom>
          <a:noFill/>
        </p:spPr>
        <p:txBody>
          <a:bodyPr wrap="none" rtlCol="0">
            <a:spAutoFit/>
          </a:bodyPr>
          <a:lstStyle/>
          <a:p>
            <a:r>
              <a:rPr lang="en-US" sz="3600" dirty="0" smtClean="0"/>
              <a:t>s		p		d		f</a:t>
            </a:r>
            <a:endParaRPr lang="en-US" sz="3600" dirty="0"/>
          </a:p>
        </p:txBody>
      </p:sp>
      <p:pic>
        <p:nvPicPr>
          <p:cNvPr id="5" name="Picture 2"/>
          <p:cNvPicPr>
            <a:picLocks noGrp="1" noChangeAspect="1" noChangeArrowheads="1"/>
          </p:cNvPicPr>
          <p:nvPr>
            <p:ph sz="half" idx="1"/>
          </p:nvPr>
        </p:nvPicPr>
        <p:blipFill rotWithShape="1">
          <a:blip r:embed="rId2" cstate="print"/>
          <a:srcRect l="2265" t="57745" r="64734" b="12236"/>
          <a:stretch/>
        </p:blipFill>
        <p:spPr bwMode="auto">
          <a:xfrm>
            <a:off x="2743200" y="3760469"/>
            <a:ext cx="1554480" cy="1146810"/>
          </a:xfrm>
          <a:prstGeom prst="rect">
            <a:avLst/>
          </a:prstGeom>
          <a:noFill/>
          <a:ln w="9525">
            <a:noFill/>
            <a:miter lim="800000"/>
            <a:headEnd/>
            <a:tailEnd/>
          </a:ln>
        </p:spPr>
      </p:pic>
      <p:pic>
        <p:nvPicPr>
          <p:cNvPr id="4098" name="Picture 2" descr="https://encrypted-tbn3.gstatic.com/images?q=tbn:ANd9GcSZg2o71Df9Noa4MZnVF2JFl6hKpo95npEopXNbG8yiMH59vKmtZw"/>
          <p:cNvPicPr>
            <a:picLocks noChangeAspect="1" noChangeArrowheads="1"/>
          </p:cNvPicPr>
          <p:nvPr/>
        </p:nvPicPr>
        <p:blipFill rotWithShape="1">
          <a:blip r:embed="rId3">
            <a:extLst>
              <a:ext uri="{28A0092B-C50C-407E-A947-70E740481C1C}">
                <a14:useLocalDpi xmlns:a14="http://schemas.microsoft.com/office/drawing/2010/main" val="0"/>
              </a:ext>
            </a:extLst>
          </a:blip>
          <a:srcRect t="10734" r="77546" b="51755"/>
          <a:stretch/>
        </p:blipFill>
        <p:spPr bwMode="auto">
          <a:xfrm>
            <a:off x="6477000" y="3800058"/>
            <a:ext cx="1354597" cy="110680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chem.wisc.edu/deptfiles/genchem/sstutorial/Text5/Tx53/tx53p4.GIF"/>
          <p:cNvPicPr>
            <a:picLocks noChangeAspect="1" noChangeArrowheads="1"/>
          </p:cNvPicPr>
          <p:nvPr/>
        </p:nvPicPr>
        <p:blipFill rotWithShape="1">
          <a:blip r:embed="rId4">
            <a:extLst>
              <a:ext uri="{28A0092B-C50C-407E-A947-70E740481C1C}">
                <a14:useLocalDpi xmlns:a14="http://schemas.microsoft.com/office/drawing/2010/main" val="0"/>
              </a:ext>
            </a:extLst>
          </a:blip>
          <a:srcRect l="281" t="59793" r="70699" b="5245"/>
          <a:stretch/>
        </p:blipFill>
        <p:spPr bwMode="auto">
          <a:xfrm>
            <a:off x="4733925" y="3618132"/>
            <a:ext cx="1268730" cy="1288732"/>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eblog.sirajs.com/sites/all/files/user1/articles/node25/orbitals.jpg"/>
          <p:cNvPicPr>
            <a:picLocks noChangeAspect="1" noChangeArrowheads="1"/>
          </p:cNvPicPr>
          <p:nvPr/>
        </p:nvPicPr>
        <p:blipFill rotWithShape="1">
          <a:blip r:embed="rId5">
            <a:extLst>
              <a:ext uri="{28A0092B-C50C-407E-A947-70E740481C1C}">
                <a14:useLocalDpi xmlns:a14="http://schemas.microsoft.com/office/drawing/2010/main" val="0"/>
              </a:ext>
            </a:extLst>
          </a:blip>
          <a:srcRect l="3840" t="9222" r="71200" b="56542"/>
          <a:stretch/>
        </p:blipFill>
        <p:spPr bwMode="auto">
          <a:xfrm>
            <a:off x="1066800" y="3937634"/>
            <a:ext cx="1188720" cy="1131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6110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dirty="0" smtClean="0"/>
              <a:t>How many atomic orbitals can be found in each of the following sublevels?</a:t>
            </a:r>
            <a:endParaRPr lang="en-US" sz="3600" dirty="0"/>
          </a:p>
        </p:txBody>
      </p:sp>
      <p:sp>
        <p:nvSpPr>
          <p:cNvPr id="4" name="TextBox 3"/>
          <p:cNvSpPr txBox="1"/>
          <p:nvPr/>
        </p:nvSpPr>
        <p:spPr>
          <a:xfrm>
            <a:off x="1520190" y="2209800"/>
            <a:ext cx="5865708" cy="646331"/>
          </a:xfrm>
          <a:prstGeom prst="rect">
            <a:avLst/>
          </a:prstGeom>
          <a:noFill/>
        </p:spPr>
        <p:txBody>
          <a:bodyPr wrap="none" rtlCol="0">
            <a:spAutoFit/>
          </a:bodyPr>
          <a:lstStyle/>
          <a:p>
            <a:r>
              <a:rPr lang="en-US" sz="3600" dirty="0" smtClean="0"/>
              <a:t>s		p		d		f</a:t>
            </a:r>
            <a:endParaRPr lang="en-US" sz="3600" dirty="0"/>
          </a:p>
        </p:txBody>
      </p:sp>
      <p:sp>
        <p:nvSpPr>
          <p:cNvPr id="6" name="TextBox 5"/>
          <p:cNvSpPr txBox="1"/>
          <p:nvPr/>
        </p:nvSpPr>
        <p:spPr>
          <a:xfrm>
            <a:off x="1520190" y="3173730"/>
            <a:ext cx="6018108" cy="523220"/>
          </a:xfrm>
          <a:prstGeom prst="rect">
            <a:avLst/>
          </a:prstGeom>
          <a:noFill/>
        </p:spPr>
        <p:txBody>
          <a:bodyPr wrap="square" rtlCol="0">
            <a:spAutoFit/>
          </a:bodyPr>
          <a:lstStyle/>
          <a:p>
            <a:r>
              <a:rPr lang="en-US" sz="2800" dirty="0" smtClean="0">
                <a:solidFill>
                  <a:srgbClr val="FF0000"/>
                </a:solidFill>
              </a:rPr>
              <a:t>1		3		 5		7</a:t>
            </a:r>
            <a:endParaRPr lang="en-US" sz="2800" dirty="0">
              <a:solidFill>
                <a:srgbClr val="FF0000"/>
              </a:solidFill>
            </a:endParaRPr>
          </a:p>
        </p:txBody>
      </p:sp>
      <p:sp>
        <p:nvSpPr>
          <p:cNvPr id="7" name="TextBox 6"/>
          <p:cNvSpPr txBox="1"/>
          <p:nvPr/>
        </p:nvSpPr>
        <p:spPr>
          <a:xfrm>
            <a:off x="1143000" y="4495800"/>
            <a:ext cx="6781800" cy="1015663"/>
          </a:xfrm>
          <a:prstGeom prst="rect">
            <a:avLst/>
          </a:prstGeom>
          <a:noFill/>
        </p:spPr>
        <p:txBody>
          <a:bodyPr wrap="square" rtlCol="0">
            <a:spAutoFit/>
          </a:bodyPr>
          <a:lstStyle/>
          <a:p>
            <a:r>
              <a:rPr lang="en-US" sz="2000" dirty="0" smtClean="0">
                <a:solidFill>
                  <a:srgbClr val="FF0000"/>
                </a:solidFill>
              </a:rPr>
              <a:t>Each orbital holds 2 electrons.  So in any s sublevel there are 2 electrons, 6 electrons in a p sublevel, 10 electrons in a d sublevel and 14 electrons in a f sublevel.</a:t>
            </a:r>
            <a:endParaRPr lang="en-US" sz="2000" dirty="0">
              <a:solidFill>
                <a:srgbClr val="FF0000"/>
              </a:solidFill>
            </a:endParaRPr>
          </a:p>
        </p:txBody>
      </p:sp>
    </p:spTree>
    <p:extLst>
      <p:ext uri="{BB962C8B-B14F-4D97-AF65-F5344CB8AC3E}">
        <p14:creationId xmlns:p14="http://schemas.microsoft.com/office/powerpoint/2010/main" val="24388668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8229600" cy="1143000"/>
          </a:xfrm>
        </p:spPr>
        <p:txBody>
          <a:bodyPr>
            <a:normAutofit fontScale="90000"/>
          </a:bodyPr>
          <a:lstStyle/>
          <a:p>
            <a:r>
              <a:rPr lang="en-US" dirty="0" smtClean="0"/>
              <a:t>What is the electron configuration of arsenic? </a:t>
            </a:r>
            <a:endParaRPr lang="en-US" dirty="0"/>
          </a:p>
        </p:txBody>
      </p:sp>
      <p:pic>
        <p:nvPicPr>
          <p:cNvPr id="4" name="il_fi" descr="http://web.neo.edu/rjones/Pages/1014new/Lecture/chemistry/chapter_8/images/aufbau_principle.jpg"/>
          <p:cNvPicPr/>
          <p:nvPr/>
        </p:nvPicPr>
        <p:blipFill rotWithShape="1">
          <a:blip r:embed="rId2">
            <a:extLst>
              <a:ext uri="{28A0092B-C50C-407E-A947-70E740481C1C}">
                <a14:useLocalDpi xmlns:a14="http://schemas.microsoft.com/office/drawing/2010/main" val="0"/>
              </a:ext>
            </a:extLst>
          </a:blip>
          <a:srcRect t="2208"/>
          <a:stretch/>
        </p:blipFill>
        <p:spPr bwMode="auto">
          <a:xfrm>
            <a:off x="3352800" y="2286000"/>
            <a:ext cx="2994342" cy="42672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306972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1143000"/>
          </a:xfrm>
        </p:spPr>
        <p:txBody>
          <a:bodyPr>
            <a:noAutofit/>
          </a:bodyPr>
          <a:lstStyle/>
          <a:p>
            <a:r>
              <a:rPr lang="en-US" sz="3600" dirty="0" smtClean="0"/>
              <a:t>What is the electron configuration of arsenic?</a:t>
            </a:r>
            <a:endParaRPr lang="en-US" sz="3600" dirty="0"/>
          </a:p>
        </p:txBody>
      </p:sp>
      <p:sp>
        <p:nvSpPr>
          <p:cNvPr id="3" name="Rectangle 2"/>
          <p:cNvSpPr/>
          <p:nvPr/>
        </p:nvSpPr>
        <p:spPr>
          <a:xfrm>
            <a:off x="1676400" y="3253978"/>
            <a:ext cx="4960012" cy="400110"/>
          </a:xfrm>
          <a:prstGeom prst="rect">
            <a:avLst/>
          </a:prstGeom>
        </p:spPr>
        <p:txBody>
          <a:bodyPr wrap="none">
            <a:spAutoFit/>
          </a:bodyPr>
          <a:lstStyle/>
          <a:p>
            <a:r>
              <a:rPr lang="en-US" sz="2000" dirty="0" smtClean="0">
                <a:solidFill>
                  <a:srgbClr val="FF0000"/>
                </a:solidFill>
              </a:rPr>
              <a:t>1s</a:t>
            </a:r>
            <a:r>
              <a:rPr lang="en-US" sz="2000" baseline="30000" dirty="0" smtClean="0">
                <a:solidFill>
                  <a:srgbClr val="FF0000"/>
                </a:solidFill>
              </a:rPr>
              <a:t>2</a:t>
            </a:r>
            <a:r>
              <a:rPr lang="en-US" sz="2000" dirty="0" smtClean="0">
                <a:solidFill>
                  <a:srgbClr val="FF0000"/>
                </a:solidFill>
              </a:rPr>
              <a:t>2s</a:t>
            </a:r>
            <a:r>
              <a:rPr lang="en-US" sz="2000" baseline="30000" dirty="0" smtClean="0">
                <a:solidFill>
                  <a:srgbClr val="FF0000"/>
                </a:solidFill>
              </a:rPr>
              <a:t>2</a:t>
            </a:r>
            <a:r>
              <a:rPr lang="en-US" sz="2000" dirty="0" smtClean="0">
                <a:solidFill>
                  <a:srgbClr val="FF0000"/>
                </a:solidFill>
              </a:rPr>
              <a:t>2p</a:t>
            </a:r>
            <a:r>
              <a:rPr lang="en-US" sz="2000" baseline="30000" dirty="0" smtClean="0">
                <a:solidFill>
                  <a:srgbClr val="FF0000"/>
                </a:solidFill>
              </a:rPr>
              <a:t>6</a:t>
            </a:r>
            <a:r>
              <a:rPr lang="en-US" sz="2000" dirty="0" smtClean="0">
                <a:solidFill>
                  <a:srgbClr val="FF0000"/>
                </a:solidFill>
              </a:rPr>
              <a:t>3s</a:t>
            </a:r>
            <a:r>
              <a:rPr lang="en-US" sz="2000" baseline="30000" dirty="0" smtClean="0">
                <a:solidFill>
                  <a:srgbClr val="FF0000"/>
                </a:solidFill>
              </a:rPr>
              <a:t>2</a:t>
            </a:r>
            <a:r>
              <a:rPr lang="en-US" sz="2000" dirty="0" smtClean="0">
                <a:solidFill>
                  <a:srgbClr val="FF0000"/>
                </a:solidFill>
              </a:rPr>
              <a:t>3p</a:t>
            </a:r>
            <a:r>
              <a:rPr lang="en-US" sz="2000" baseline="30000" dirty="0" smtClean="0">
                <a:solidFill>
                  <a:srgbClr val="FF0000"/>
                </a:solidFill>
              </a:rPr>
              <a:t>6</a:t>
            </a:r>
            <a:r>
              <a:rPr lang="en-US" sz="2000" dirty="0" smtClean="0">
                <a:solidFill>
                  <a:srgbClr val="FF0000"/>
                </a:solidFill>
              </a:rPr>
              <a:t>4s</a:t>
            </a:r>
            <a:r>
              <a:rPr lang="en-US" sz="2000" baseline="30000" dirty="0" smtClean="0">
                <a:solidFill>
                  <a:srgbClr val="FF0000"/>
                </a:solidFill>
              </a:rPr>
              <a:t>2</a:t>
            </a:r>
            <a:r>
              <a:rPr lang="en-US" sz="2000" dirty="0" smtClean="0">
                <a:solidFill>
                  <a:srgbClr val="FF0000"/>
                </a:solidFill>
              </a:rPr>
              <a:t>3d</a:t>
            </a:r>
            <a:r>
              <a:rPr lang="en-US" sz="2000" baseline="30000" dirty="0" smtClean="0">
                <a:solidFill>
                  <a:srgbClr val="FF0000"/>
                </a:solidFill>
              </a:rPr>
              <a:t>10</a:t>
            </a:r>
            <a:r>
              <a:rPr lang="en-US" sz="2000" dirty="0" smtClean="0">
                <a:solidFill>
                  <a:srgbClr val="FF0000"/>
                </a:solidFill>
              </a:rPr>
              <a:t>4p</a:t>
            </a:r>
            <a:r>
              <a:rPr lang="en-US" sz="2000" baseline="30000" dirty="0" smtClean="0">
                <a:solidFill>
                  <a:srgbClr val="FF0000"/>
                </a:solidFill>
              </a:rPr>
              <a:t>3</a:t>
            </a:r>
            <a:r>
              <a:rPr lang="en-US" sz="2000" dirty="0" smtClean="0">
                <a:solidFill>
                  <a:srgbClr val="FF0000"/>
                </a:solidFill>
              </a:rPr>
              <a:t>  </a:t>
            </a:r>
            <a:r>
              <a:rPr lang="en-US" sz="2000" dirty="0">
                <a:solidFill>
                  <a:srgbClr val="FF0000"/>
                </a:solidFill>
              </a:rPr>
              <a:t>or  [</a:t>
            </a:r>
            <a:r>
              <a:rPr lang="en-US" sz="2000" dirty="0" err="1">
                <a:solidFill>
                  <a:srgbClr val="FF0000"/>
                </a:solidFill>
              </a:rPr>
              <a:t>Ar</a:t>
            </a:r>
            <a:r>
              <a:rPr lang="en-US" sz="2000" dirty="0">
                <a:solidFill>
                  <a:srgbClr val="FF0000"/>
                </a:solidFill>
              </a:rPr>
              <a:t>] </a:t>
            </a:r>
            <a:r>
              <a:rPr lang="en-US" sz="2000" dirty="0" smtClean="0">
                <a:solidFill>
                  <a:srgbClr val="FF0000"/>
                </a:solidFill>
              </a:rPr>
              <a:t>4s</a:t>
            </a:r>
            <a:r>
              <a:rPr lang="en-US" sz="2000" baseline="30000" dirty="0" smtClean="0">
                <a:solidFill>
                  <a:srgbClr val="FF0000"/>
                </a:solidFill>
              </a:rPr>
              <a:t>2</a:t>
            </a:r>
            <a:r>
              <a:rPr lang="en-US" sz="2000" dirty="0" smtClean="0">
                <a:solidFill>
                  <a:srgbClr val="FF0000"/>
                </a:solidFill>
              </a:rPr>
              <a:t>3d</a:t>
            </a:r>
            <a:r>
              <a:rPr lang="en-US" sz="2000" baseline="30000" dirty="0" smtClean="0">
                <a:solidFill>
                  <a:srgbClr val="FF0000"/>
                </a:solidFill>
              </a:rPr>
              <a:t>10</a:t>
            </a:r>
            <a:r>
              <a:rPr lang="en-US" sz="2000" dirty="0" smtClean="0">
                <a:solidFill>
                  <a:srgbClr val="FF0000"/>
                </a:solidFill>
              </a:rPr>
              <a:t>4p</a:t>
            </a:r>
            <a:r>
              <a:rPr lang="en-US" sz="2000" baseline="30000" dirty="0" smtClean="0">
                <a:solidFill>
                  <a:srgbClr val="FF0000"/>
                </a:solidFill>
              </a:rPr>
              <a:t>3</a:t>
            </a:r>
            <a:endParaRPr lang="en-US" sz="2000" dirty="0">
              <a:solidFill>
                <a:srgbClr val="FF0000"/>
              </a:solidFill>
            </a:endParaRPr>
          </a:p>
        </p:txBody>
      </p:sp>
      <p:sp>
        <p:nvSpPr>
          <p:cNvPr id="4" name="TextBox 3"/>
          <p:cNvSpPr txBox="1"/>
          <p:nvPr/>
        </p:nvSpPr>
        <p:spPr>
          <a:xfrm>
            <a:off x="1219200" y="4495800"/>
            <a:ext cx="6705600" cy="1323439"/>
          </a:xfrm>
          <a:prstGeom prst="rect">
            <a:avLst/>
          </a:prstGeom>
          <a:noFill/>
        </p:spPr>
        <p:txBody>
          <a:bodyPr wrap="square" rtlCol="0">
            <a:spAutoFit/>
          </a:bodyPr>
          <a:lstStyle/>
          <a:p>
            <a:r>
              <a:rPr lang="en-US" sz="2000" dirty="0" smtClean="0">
                <a:solidFill>
                  <a:srgbClr val="FF0000"/>
                </a:solidFill>
              </a:rPr>
              <a:t>The first configuration is written in long-hand notation.  The second configuration is written using a noble gas to account for all of the electrons through the 3p.  Noble gases can be used in this way because their configurations are very stable.  </a:t>
            </a:r>
            <a:endParaRPr lang="en-US" sz="2000" dirty="0">
              <a:solidFill>
                <a:srgbClr val="FF0000"/>
              </a:solidFill>
            </a:endParaRPr>
          </a:p>
        </p:txBody>
      </p:sp>
    </p:spTree>
    <p:extLst>
      <p:ext uri="{BB962C8B-B14F-4D97-AF65-F5344CB8AC3E}">
        <p14:creationId xmlns:p14="http://schemas.microsoft.com/office/powerpoint/2010/main" val="40831086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95400"/>
            <a:ext cx="8229600" cy="4983162"/>
          </a:xfrm>
        </p:spPr>
        <p:txBody>
          <a:bodyPr>
            <a:normAutofit/>
          </a:bodyPr>
          <a:lstStyle/>
          <a:p>
            <a:r>
              <a:rPr lang="en-US" sz="3600" dirty="0" smtClean="0"/>
              <a:t>How many valence electrons does arsenic have?</a:t>
            </a:r>
            <a:br>
              <a:rPr lang="en-US" sz="3600" dirty="0" smtClean="0"/>
            </a:br>
            <a:r>
              <a:rPr lang="en-US" sz="3600" dirty="0"/>
              <a:t/>
            </a:r>
            <a:br>
              <a:rPr lang="en-US" sz="3600" dirty="0"/>
            </a:br>
            <a:endParaRPr lang="en-US" sz="3600" dirty="0"/>
          </a:p>
        </p:txBody>
      </p:sp>
    </p:spTree>
    <p:extLst>
      <p:ext uri="{BB962C8B-B14F-4D97-AF65-F5344CB8AC3E}">
        <p14:creationId xmlns:p14="http://schemas.microsoft.com/office/powerpoint/2010/main" val="21197380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153400" cy="2087562"/>
          </a:xfrm>
        </p:spPr>
        <p:txBody>
          <a:bodyPr>
            <a:normAutofit/>
          </a:bodyPr>
          <a:lstStyle/>
          <a:p>
            <a:pPr algn="l"/>
            <a:r>
              <a:rPr lang="en-US" sz="3600" dirty="0" smtClean="0"/>
              <a:t>According to the Law of Conservation of Mass, what is the missing mass of the compound in the equation below?</a:t>
            </a:r>
            <a:endParaRPr lang="en-US" sz="3600" dirty="0"/>
          </a:p>
        </p:txBody>
      </p:sp>
      <mc:AlternateContent xmlns:mc="http://schemas.openxmlformats.org/markup-compatibility/2006" xmlns:a14="http://schemas.microsoft.com/office/drawing/2010/main">
        <mc:Choice Requires="a14">
          <p:sp>
            <p:nvSpPr>
              <p:cNvPr id="4" name="TextBox 3"/>
              <p:cNvSpPr txBox="1"/>
              <p:nvPr/>
            </p:nvSpPr>
            <p:spPr>
              <a:xfrm>
                <a:off x="2307696" y="3124200"/>
                <a:ext cx="5312304" cy="1200329"/>
              </a:xfrm>
              <a:prstGeom prst="rect">
                <a:avLst/>
              </a:prstGeom>
              <a:noFill/>
            </p:spPr>
            <p:txBody>
              <a:bodyPr wrap="square" rtlCol="0">
                <a:spAutoFit/>
              </a:bodyPr>
              <a:lstStyle/>
              <a:p>
                <a14:m>
                  <m:oMath xmlns:m="http://schemas.openxmlformats.org/officeDocument/2006/math">
                    <m:r>
                      <a:rPr lang="en-US" sz="2400" b="0" i="1" smtClean="0">
                        <a:latin typeface="Cambria Math"/>
                      </a:rPr>
                      <m:t>𝐶𝑎</m:t>
                    </m:r>
                    <m:sSub>
                      <m:sSubPr>
                        <m:ctrlPr>
                          <a:rPr lang="en-US" sz="2400" b="0" i="1" smtClean="0">
                            <a:latin typeface="Cambria Math"/>
                          </a:rPr>
                        </m:ctrlPr>
                      </m:sSubPr>
                      <m:e>
                        <m:r>
                          <a:rPr lang="en-US" sz="2400" b="0" i="1" smtClean="0">
                            <a:latin typeface="Cambria Math"/>
                          </a:rPr>
                          <m:t>(</m:t>
                        </m:r>
                        <m:r>
                          <a:rPr lang="en-US" sz="2400" b="0" i="1" smtClean="0">
                            <a:latin typeface="Cambria Math"/>
                          </a:rPr>
                          <m:t>𝑂𝐻</m:t>
                        </m:r>
                        <m:r>
                          <a:rPr lang="en-US" sz="2400" b="0" i="1" smtClean="0">
                            <a:latin typeface="Cambria Math"/>
                          </a:rPr>
                          <m:t>)</m:t>
                        </m:r>
                      </m:e>
                      <m:sub>
                        <m:r>
                          <a:rPr lang="en-US" sz="2400" b="0" i="1" smtClean="0">
                            <a:latin typeface="Cambria Math"/>
                          </a:rPr>
                          <m:t>2 </m:t>
                        </m:r>
                      </m:sub>
                    </m:sSub>
                  </m:oMath>
                </a14:m>
                <a:r>
                  <a:rPr lang="en-US" sz="2400" dirty="0" smtClean="0"/>
                  <a:t>+ 2HCl</a:t>
                </a:r>
                <a:r>
                  <a:rPr lang="en-US" sz="2400" b="0" dirty="0" smtClean="0">
                    <a:ea typeface="Cambria Math"/>
                  </a:rPr>
                  <a:t>   </a:t>
                </a:r>
                <a14:m>
                  <m:oMath xmlns:m="http://schemas.openxmlformats.org/officeDocument/2006/math">
                    <m:r>
                      <a:rPr lang="en-US" sz="2400" b="0" i="1" smtClean="0">
                        <a:latin typeface="Cambria Math"/>
                        <a:ea typeface="Cambria Math"/>
                      </a:rPr>
                      <m:t>→ </m:t>
                    </m:r>
                    <m:r>
                      <a:rPr lang="en-US" sz="2400" b="0" i="1" smtClean="0">
                        <a:latin typeface="Cambria Math"/>
                        <a:ea typeface="Cambria Math"/>
                      </a:rPr>
                      <m:t>𝐶𝑎</m:t>
                    </m:r>
                    <m:sSub>
                      <m:sSubPr>
                        <m:ctrlPr>
                          <a:rPr lang="en-US" sz="2400" b="0" i="1" smtClean="0">
                            <a:latin typeface="Cambria Math"/>
                            <a:ea typeface="Cambria Math"/>
                          </a:rPr>
                        </m:ctrlPr>
                      </m:sSubPr>
                      <m:e>
                        <m:r>
                          <a:rPr lang="en-US" sz="2400" b="0" i="1" smtClean="0">
                            <a:latin typeface="Cambria Math"/>
                            <a:ea typeface="Cambria Math"/>
                          </a:rPr>
                          <m:t>𝐶𝑙</m:t>
                        </m:r>
                      </m:e>
                      <m:sub>
                        <m:r>
                          <a:rPr lang="en-US" sz="2400" b="0" i="1" smtClean="0">
                            <a:latin typeface="Cambria Math"/>
                            <a:ea typeface="Cambria Math"/>
                          </a:rPr>
                          <m:t>2 </m:t>
                        </m:r>
                      </m:sub>
                    </m:sSub>
                  </m:oMath>
                </a14:m>
                <a:r>
                  <a:rPr lang="en-US" sz="2400" dirty="0" smtClean="0"/>
                  <a:t>+ 2</a:t>
                </a:r>
                <a:r>
                  <a:rPr lang="en-US" sz="2400" b="0" dirty="0" smtClean="0"/>
                  <a:t> </a:t>
                </a:r>
                <a14:m>
                  <m:oMath xmlns:m="http://schemas.openxmlformats.org/officeDocument/2006/math">
                    <m:sSub>
                      <m:sSubPr>
                        <m:ctrlPr>
                          <a:rPr lang="en-US" sz="2400" b="0" i="1" smtClean="0">
                            <a:latin typeface="Cambria Math"/>
                          </a:rPr>
                        </m:ctrlPr>
                      </m:sSubPr>
                      <m:e>
                        <m:r>
                          <a:rPr lang="en-US" sz="2400" b="0" i="1" smtClean="0">
                            <a:latin typeface="Cambria Math"/>
                          </a:rPr>
                          <m:t>𝐻</m:t>
                        </m:r>
                      </m:e>
                      <m:sub>
                        <m:r>
                          <a:rPr lang="en-US" sz="2400" b="0" i="1" smtClean="0">
                            <a:latin typeface="Cambria Math"/>
                          </a:rPr>
                          <m:t>2</m:t>
                        </m:r>
                      </m:sub>
                    </m:sSub>
                  </m:oMath>
                </a14:m>
                <a:r>
                  <a:rPr lang="en-US" sz="2400" dirty="0" smtClean="0"/>
                  <a:t>O</a:t>
                </a:r>
              </a:p>
              <a:p>
                <a:endParaRPr lang="en-US" sz="2400" dirty="0" smtClean="0"/>
              </a:p>
              <a:p>
                <a:r>
                  <a:rPr lang="en-US" sz="2400" dirty="0"/>
                  <a:t> </a:t>
                </a:r>
                <a:r>
                  <a:rPr lang="en-US" sz="2400" dirty="0" smtClean="0"/>
                  <a:t>     18g     +  17.8g  =     27g   +  ___g</a:t>
                </a:r>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2307696" y="3124200"/>
                <a:ext cx="5312304" cy="1200329"/>
              </a:xfrm>
              <a:prstGeom prst="rect">
                <a:avLst/>
              </a:prstGeom>
              <a:blipFill rotWithShape="1">
                <a:blip r:embed="rId2"/>
                <a:stretch>
                  <a:fillRect l="-344" t="-4082" b="-10714"/>
                </a:stretch>
              </a:blipFill>
            </p:spPr>
            <p:txBody>
              <a:bodyPr/>
              <a:lstStyle/>
              <a:p>
                <a:r>
                  <a:rPr lang="en-US">
                    <a:noFill/>
                  </a:rPr>
                  <a:t> </a:t>
                </a:r>
              </a:p>
            </p:txBody>
          </p:sp>
        </mc:Fallback>
      </mc:AlternateContent>
    </p:spTree>
    <p:extLst>
      <p:ext uri="{BB962C8B-B14F-4D97-AF65-F5344CB8AC3E}">
        <p14:creationId xmlns:p14="http://schemas.microsoft.com/office/powerpoint/2010/main" val="32382673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554162"/>
          </a:xfrm>
        </p:spPr>
        <p:txBody>
          <a:bodyPr>
            <a:noAutofit/>
          </a:bodyPr>
          <a:lstStyle/>
          <a:p>
            <a:r>
              <a:rPr lang="en-US" sz="3600" dirty="0" smtClean="0"/>
              <a:t>How many valence electrons does arsenic have?</a:t>
            </a:r>
            <a:r>
              <a:rPr lang="en-US" sz="3600" dirty="0"/>
              <a:t/>
            </a:r>
            <a:br>
              <a:rPr lang="en-US" sz="3600" dirty="0"/>
            </a:br>
            <a:endParaRPr lang="en-US" sz="3600" dirty="0"/>
          </a:p>
        </p:txBody>
      </p:sp>
      <p:sp>
        <p:nvSpPr>
          <p:cNvPr id="3" name="TextBox 2"/>
          <p:cNvSpPr txBox="1"/>
          <p:nvPr/>
        </p:nvSpPr>
        <p:spPr>
          <a:xfrm>
            <a:off x="1447800" y="3048000"/>
            <a:ext cx="6858000" cy="3693319"/>
          </a:xfrm>
          <a:prstGeom prst="rect">
            <a:avLst/>
          </a:prstGeom>
          <a:noFill/>
        </p:spPr>
        <p:txBody>
          <a:bodyPr wrap="square" rtlCol="0">
            <a:spAutoFit/>
          </a:bodyPr>
          <a:lstStyle/>
          <a:p>
            <a:r>
              <a:rPr lang="en-US" dirty="0" smtClean="0">
                <a:solidFill>
                  <a:srgbClr val="FF0000"/>
                </a:solidFill>
              </a:rPr>
              <a:t>Valence electrons are the outermost electrons in an atom.  </a:t>
            </a:r>
            <a:br>
              <a:rPr lang="en-US" dirty="0" smtClean="0">
                <a:solidFill>
                  <a:srgbClr val="FF0000"/>
                </a:solidFill>
              </a:rPr>
            </a:br>
            <a:r>
              <a:rPr lang="en-US" dirty="0" smtClean="0">
                <a:solidFill>
                  <a:srgbClr val="FF0000"/>
                </a:solidFill>
              </a:rPr>
              <a:t>The number of valence electrons can be determined two ways for most atoms.</a:t>
            </a:r>
          </a:p>
          <a:p>
            <a:endParaRPr lang="en-US" dirty="0" smtClean="0">
              <a:solidFill>
                <a:srgbClr val="FF0000"/>
              </a:solidFill>
            </a:endParaRPr>
          </a:p>
          <a:p>
            <a:pPr marL="342900" indent="-342900">
              <a:buAutoNum type="arabicPeriod"/>
            </a:pPr>
            <a:r>
              <a:rPr lang="en-US" dirty="0" smtClean="0">
                <a:solidFill>
                  <a:srgbClr val="FF0000"/>
                </a:solidFill>
              </a:rPr>
              <a:t>Look at the electron configuration and find all of the electrons that exist at the highest energy level.  Those are the valence electrons.</a:t>
            </a:r>
          </a:p>
          <a:p>
            <a:r>
              <a:rPr lang="en-US" dirty="0" smtClean="0">
                <a:solidFill>
                  <a:srgbClr val="FF0000"/>
                </a:solidFill>
              </a:rPr>
              <a:t>		</a:t>
            </a:r>
            <a:r>
              <a:rPr lang="en-US" dirty="0" smtClean="0"/>
              <a:t>[</a:t>
            </a:r>
            <a:r>
              <a:rPr lang="en-US" dirty="0" err="1" smtClean="0"/>
              <a:t>Ar</a:t>
            </a:r>
            <a:r>
              <a:rPr lang="en-US" dirty="0" smtClean="0"/>
              <a:t>] </a:t>
            </a:r>
            <a:r>
              <a:rPr lang="en-US" dirty="0" smtClean="0">
                <a:solidFill>
                  <a:srgbClr val="FF0000"/>
                </a:solidFill>
              </a:rPr>
              <a:t>4s</a:t>
            </a:r>
            <a:r>
              <a:rPr lang="en-US" baseline="30000" dirty="0" smtClean="0">
                <a:solidFill>
                  <a:srgbClr val="FF0000"/>
                </a:solidFill>
              </a:rPr>
              <a:t>2</a:t>
            </a:r>
            <a:r>
              <a:rPr lang="en-US" dirty="0" smtClean="0"/>
              <a:t>3d</a:t>
            </a:r>
            <a:r>
              <a:rPr lang="en-US" baseline="30000" dirty="0" smtClean="0"/>
              <a:t>10</a:t>
            </a:r>
            <a:r>
              <a:rPr lang="en-US" dirty="0" smtClean="0">
                <a:solidFill>
                  <a:srgbClr val="FF0000"/>
                </a:solidFill>
              </a:rPr>
              <a:t>4p</a:t>
            </a:r>
            <a:r>
              <a:rPr lang="en-US" baseline="30000" dirty="0" smtClean="0">
                <a:solidFill>
                  <a:srgbClr val="FF0000"/>
                </a:solidFill>
              </a:rPr>
              <a:t>3</a:t>
            </a:r>
            <a:r>
              <a:rPr lang="en-US" dirty="0" smtClean="0">
                <a:solidFill>
                  <a:srgbClr val="FF0000"/>
                </a:solidFill>
              </a:rPr>
              <a:t> = 5 valence electrons</a:t>
            </a:r>
          </a:p>
          <a:p>
            <a:endParaRPr lang="en-US" dirty="0" smtClean="0">
              <a:solidFill>
                <a:srgbClr val="FF0000"/>
              </a:solidFill>
            </a:endParaRPr>
          </a:p>
          <a:p>
            <a:r>
              <a:rPr lang="en-US" dirty="0" smtClean="0">
                <a:solidFill>
                  <a:srgbClr val="FF0000"/>
                </a:solidFill>
              </a:rPr>
              <a:t>2. Find the column number that the element is in. For elements that are in the last 6 columns of the table, only look at the ones digit in the column number.  Arsenic is in column 15, so it has 5 valence electrons.</a:t>
            </a:r>
          </a:p>
          <a:p>
            <a:pPr marL="342900" indent="-342900">
              <a:buAutoNum type="arabicPeriod"/>
            </a:pPr>
            <a:endParaRPr lang="en-US" dirty="0" smtClean="0"/>
          </a:p>
          <a:p>
            <a:pPr marL="342900" indent="-342900">
              <a:buAutoNum type="arabicPeriod"/>
            </a:pPr>
            <a:endParaRPr lang="en-US" dirty="0"/>
          </a:p>
        </p:txBody>
      </p:sp>
    </p:spTree>
    <p:extLst>
      <p:ext uri="{BB962C8B-B14F-4D97-AF65-F5344CB8AC3E}">
        <p14:creationId xmlns:p14="http://schemas.microsoft.com/office/powerpoint/2010/main" val="31738363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2392362"/>
          </a:xfrm>
        </p:spPr>
        <p:txBody>
          <a:bodyPr>
            <a:noAutofit/>
          </a:bodyPr>
          <a:lstStyle/>
          <a:p>
            <a:r>
              <a:rPr lang="en-US" sz="3600" dirty="0" smtClean="0"/>
              <a:t>What information does a Lewis dot structure contain?  </a:t>
            </a:r>
            <a:br>
              <a:rPr lang="en-US" sz="3600" dirty="0" smtClean="0"/>
            </a:br>
            <a:r>
              <a:rPr lang="en-US" sz="3600" dirty="0"/>
              <a:t/>
            </a:r>
            <a:br>
              <a:rPr lang="en-US" sz="3600" dirty="0"/>
            </a:br>
            <a:r>
              <a:rPr lang="en-US" sz="3600" dirty="0" smtClean="0"/>
              <a:t>What is the structure for arsenic?</a:t>
            </a:r>
            <a:endParaRPr lang="en-US" sz="3600" dirty="0"/>
          </a:p>
        </p:txBody>
      </p:sp>
    </p:spTree>
    <p:extLst>
      <p:ext uri="{BB962C8B-B14F-4D97-AF65-F5344CB8AC3E}">
        <p14:creationId xmlns:p14="http://schemas.microsoft.com/office/powerpoint/2010/main" val="38020990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2392362"/>
          </a:xfrm>
        </p:spPr>
        <p:txBody>
          <a:bodyPr>
            <a:noAutofit/>
          </a:bodyPr>
          <a:lstStyle/>
          <a:p>
            <a:r>
              <a:rPr lang="en-US" sz="3600" dirty="0" smtClean="0"/>
              <a:t>What information does a Lewis dot structure contain?  </a:t>
            </a:r>
            <a:br>
              <a:rPr lang="en-US" sz="3600" dirty="0" smtClean="0"/>
            </a:br>
            <a:r>
              <a:rPr lang="en-US" sz="3600" dirty="0"/>
              <a:t/>
            </a:r>
            <a:br>
              <a:rPr lang="en-US" sz="3600" dirty="0"/>
            </a:br>
            <a:r>
              <a:rPr lang="en-US" sz="3600" dirty="0" smtClean="0"/>
              <a:t>What is the structure for arsenic?</a:t>
            </a:r>
            <a:endParaRPr lang="en-US" sz="3600" dirty="0"/>
          </a:p>
        </p:txBody>
      </p:sp>
      <p:sp>
        <p:nvSpPr>
          <p:cNvPr id="3" name="TextBox 2"/>
          <p:cNvSpPr txBox="1"/>
          <p:nvPr/>
        </p:nvSpPr>
        <p:spPr>
          <a:xfrm>
            <a:off x="1371600" y="3733800"/>
            <a:ext cx="6934200" cy="1938992"/>
          </a:xfrm>
          <a:prstGeom prst="rect">
            <a:avLst/>
          </a:prstGeom>
          <a:noFill/>
        </p:spPr>
        <p:txBody>
          <a:bodyPr wrap="square" rtlCol="0">
            <a:spAutoFit/>
          </a:bodyPr>
          <a:lstStyle/>
          <a:p>
            <a:r>
              <a:rPr lang="en-US" sz="2000" dirty="0" smtClean="0">
                <a:solidFill>
                  <a:srgbClr val="FF0000"/>
                </a:solidFill>
              </a:rPr>
              <a:t>The Lewis dot structure contains the symbol for the element and its valence electrons. There can only be a maximum of 8 valence electrons for any atom, 2 on each side of the element symbol.  </a:t>
            </a:r>
          </a:p>
          <a:p>
            <a:endParaRPr lang="en-US" sz="2000" dirty="0">
              <a:solidFill>
                <a:srgbClr val="FF0000"/>
              </a:solidFill>
            </a:endParaRPr>
          </a:p>
          <a:p>
            <a:r>
              <a:rPr lang="en-US" sz="2000" dirty="0" smtClean="0">
                <a:solidFill>
                  <a:srgbClr val="FF0000"/>
                </a:solidFill>
              </a:rPr>
              <a:t>Make sure to only pair up electrons for atoms that have more than 4 valence electrons.</a:t>
            </a:r>
            <a:endParaRPr lang="en-US" sz="2000" dirty="0">
              <a:solidFill>
                <a:srgbClr val="FF0000"/>
              </a:solidFill>
            </a:endParaRPr>
          </a:p>
        </p:txBody>
      </p:sp>
      <p:pic>
        <p:nvPicPr>
          <p:cNvPr id="7170" name="Picture 2" descr="http://www.sciencegeek.net/Chemistry/taters/graphics/ch6/arsenic_dot.gif"/>
          <p:cNvPicPr>
            <a:picLocks noChangeAspect="1" noChangeArrowheads="1"/>
          </p:cNvPicPr>
          <p:nvPr/>
        </p:nvPicPr>
        <p:blipFill rotWithShape="1">
          <a:blip r:embed="rId2">
            <a:extLst>
              <a:ext uri="{28A0092B-C50C-407E-A947-70E740481C1C}">
                <a14:useLocalDpi xmlns:a14="http://schemas.microsoft.com/office/drawing/2010/main" val="0"/>
              </a:ext>
            </a:extLst>
          </a:blip>
          <a:srcRect l="39840" r="41883" b="26475"/>
          <a:stretch/>
        </p:blipFill>
        <p:spPr bwMode="auto">
          <a:xfrm>
            <a:off x="4191000" y="5387313"/>
            <a:ext cx="1600200" cy="1470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48419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59162"/>
          </a:xfrm>
        </p:spPr>
        <p:txBody>
          <a:bodyPr>
            <a:normAutofit fontScale="90000"/>
          </a:bodyPr>
          <a:lstStyle/>
          <a:p>
            <a:r>
              <a:rPr lang="en-US" sz="4000" dirty="0" smtClean="0"/>
              <a:t>Which of the following graphs shows the relationship between wavelength and frequency?</a:t>
            </a:r>
            <a:br>
              <a:rPr lang="en-US" sz="4000" dirty="0" smtClean="0"/>
            </a:br>
            <a:r>
              <a:rPr lang="en-US" sz="4000" dirty="0"/>
              <a:t/>
            </a:r>
            <a:br>
              <a:rPr lang="en-US" sz="4000" dirty="0"/>
            </a:br>
            <a:r>
              <a:rPr lang="en-US" sz="4000" dirty="0" smtClean="0"/>
              <a:t>Between energy and frequency?</a:t>
            </a:r>
            <a:r>
              <a:rPr lang="en-US" dirty="0" smtClean="0"/>
              <a:t/>
            </a:r>
            <a:br>
              <a:rPr lang="en-US" dirty="0" smtClean="0"/>
            </a:br>
            <a:endParaRPr lang="en-US" dirty="0"/>
          </a:p>
        </p:txBody>
      </p:sp>
      <p:grpSp>
        <p:nvGrpSpPr>
          <p:cNvPr id="18" name="Group 17"/>
          <p:cNvGrpSpPr/>
          <p:nvPr/>
        </p:nvGrpSpPr>
        <p:grpSpPr>
          <a:xfrm>
            <a:off x="2438400" y="3981450"/>
            <a:ext cx="1066800" cy="1621036"/>
            <a:chOff x="2438400" y="3981450"/>
            <a:chExt cx="1066800" cy="1621036"/>
          </a:xfrm>
        </p:grpSpPr>
        <p:grpSp>
          <p:nvGrpSpPr>
            <p:cNvPr id="14" name="Group 13"/>
            <p:cNvGrpSpPr/>
            <p:nvPr/>
          </p:nvGrpSpPr>
          <p:grpSpPr>
            <a:xfrm>
              <a:off x="2438400" y="3981450"/>
              <a:ext cx="1066800" cy="1123950"/>
              <a:chOff x="2438400" y="3981450"/>
              <a:chExt cx="1066800" cy="1123950"/>
            </a:xfrm>
          </p:grpSpPr>
          <p:grpSp>
            <p:nvGrpSpPr>
              <p:cNvPr id="4" name="Group 3"/>
              <p:cNvGrpSpPr/>
              <p:nvPr/>
            </p:nvGrpSpPr>
            <p:grpSpPr>
              <a:xfrm>
                <a:off x="2438400" y="3981450"/>
                <a:ext cx="1066800" cy="1123950"/>
                <a:chOff x="0" y="0"/>
                <a:chExt cx="1066800" cy="1123950"/>
              </a:xfrm>
            </p:grpSpPr>
            <p:cxnSp>
              <p:nvCxnSpPr>
                <p:cNvPr id="5" name="Straight Connector 4"/>
                <p:cNvCxnSpPr/>
                <p:nvPr/>
              </p:nvCxnSpPr>
              <p:spPr>
                <a:xfrm>
                  <a:off x="0" y="0"/>
                  <a:ext cx="0" cy="11144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9525" y="1123950"/>
                  <a:ext cx="1057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p:nvCxnSpPr>
            <p:spPr>
              <a:xfrm flipV="1">
                <a:off x="2447925" y="4114800"/>
                <a:ext cx="1057275" cy="9906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709862" y="5233154"/>
              <a:ext cx="533400" cy="369332"/>
            </a:xfrm>
            <a:prstGeom prst="rect">
              <a:avLst/>
            </a:prstGeom>
            <a:noFill/>
          </p:spPr>
          <p:txBody>
            <a:bodyPr wrap="square" rtlCol="0">
              <a:spAutoFit/>
            </a:bodyPr>
            <a:lstStyle/>
            <a:p>
              <a:r>
                <a:rPr lang="en-US" dirty="0" smtClean="0"/>
                <a:t>A</a:t>
              </a:r>
              <a:endParaRPr lang="en-US" dirty="0"/>
            </a:p>
          </p:txBody>
        </p:sp>
      </p:grpSp>
      <p:grpSp>
        <p:nvGrpSpPr>
          <p:cNvPr id="19" name="Group 18"/>
          <p:cNvGrpSpPr/>
          <p:nvPr/>
        </p:nvGrpSpPr>
        <p:grpSpPr>
          <a:xfrm>
            <a:off x="5486400" y="3981450"/>
            <a:ext cx="1066800" cy="1621036"/>
            <a:chOff x="5486400" y="3981450"/>
            <a:chExt cx="1066800" cy="1621036"/>
          </a:xfrm>
        </p:grpSpPr>
        <p:grpSp>
          <p:nvGrpSpPr>
            <p:cNvPr id="15" name="Group 14"/>
            <p:cNvGrpSpPr/>
            <p:nvPr/>
          </p:nvGrpSpPr>
          <p:grpSpPr>
            <a:xfrm>
              <a:off x="5486400" y="3981450"/>
              <a:ext cx="1066800" cy="1123950"/>
              <a:chOff x="5486400" y="3886200"/>
              <a:chExt cx="1066800" cy="1123950"/>
            </a:xfrm>
          </p:grpSpPr>
          <p:grpSp>
            <p:nvGrpSpPr>
              <p:cNvPr id="7" name="Group 6"/>
              <p:cNvGrpSpPr/>
              <p:nvPr/>
            </p:nvGrpSpPr>
            <p:grpSpPr>
              <a:xfrm>
                <a:off x="5486400" y="3886200"/>
                <a:ext cx="1066800" cy="1123950"/>
                <a:chOff x="0" y="0"/>
                <a:chExt cx="1066800" cy="1123950"/>
              </a:xfrm>
            </p:grpSpPr>
            <p:cxnSp>
              <p:nvCxnSpPr>
                <p:cNvPr id="8" name="Straight Connector 7"/>
                <p:cNvCxnSpPr/>
                <p:nvPr/>
              </p:nvCxnSpPr>
              <p:spPr>
                <a:xfrm>
                  <a:off x="0" y="0"/>
                  <a:ext cx="0" cy="11144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525" y="1123950"/>
                  <a:ext cx="1057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 name="Straight Connector 12"/>
              <p:cNvCxnSpPr/>
              <p:nvPr/>
            </p:nvCxnSpPr>
            <p:spPr>
              <a:xfrm>
                <a:off x="5495925" y="4114800"/>
                <a:ext cx="981075" cy="6858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a:off x="5872162" y="5233154"/>
              <a:ext cx="533400" cy="369332"/>
            </a:xfrm>
            <a:prstGeom prst="rect">
              <a:avLst/>
            </a:prstGeom>
            <a:noFill/>
          </p:spPr>
          <p:txBody>
            <a:bodyPr wrap="square" rtlCol="0">
              <a:spAutoFit/>
            </a:bodyPr>
            <a:lstStyle/>
            <a:p>
              <a:r>
                <a:rPr lang="en-US" dirty="0" smtClean="0"/>
                <a:t>B</a:t>
              </a:r>
              <a:endParaRPr lang="en-US" dirty="0"/>
            </a:p>
          </p:txBody>
        </p:sp>
      </p:grpSp>
    </p:spTree>
    <p:extLst>
      <p:ext uri="{BB962C8B-B14F-4D97-AF65-F5344CB8AC3E}">
        <p14:creationId xmlns:p14="http://schemas.microsoft.com/office/powerpoint/2010/main" val="33141775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59162"/>
          </a:xfrm>
        </p:spPr>
        <p:txBody>
          <a:bodyPr>
            <a:normAutofit fontScale="90000"/>
          </a:bodyPr>
          <a:lstStyle/>
          <a:p>
            <a:r>
              <a:rPr lang="en-US" sz="4000" dirty="0" smtClean="0"/>
              <a:t>Which of the following graphs shows the relationship between wavelength and frequency?</a:t>
            </a:r>
            <a:br>
              <a:rPr lang="en-US" sz="4000" dirty="0" smtClean="0"/>
            </a:br>
            <a:r>
              <a:rPr lang="en-US" sz="4000" dirty="0"/>
              <a:t/>
            </a:r>
            <a:br>
              <a:rPr lang="en-US" sz="4000" dirty="0"/>
            </a:br>
            <a:r>
              <a:rPr lang="en-US" sz="4000" dirty="0" smtClean="0"/>
              <a:t>Between energy and frequency?</a:t>
            </a:r>
            <a:r>
              <a:rPr lang="en-US" dirty="0" smtClean="0"/>
              <a:t/>
            </a:r>
            <a:br>
              <a:rPr lang="en-US" dirty="0" smtClean="0"/>
            </a:br>
            <a:endParaRPr lang="en-US" dirty="0"/>
          </a:p>
        </p:txBody>
      </p:sp>
      <p:grpSp>
        <p:nvGrpSpPr>
          <p:cNvPr id="18" name="Group 17"/>
          <p:cNvGrpSpPr/>
          <p:nvPr/>
        </p:nvGrpSpPr>
        <p:grpSpPr>
          <a:xfrm>
            <a:off x="1371600" y="3267194"/>
            <a:ext cx="1066800" cy="1621036"/>
            <a:chOff x="2438400" y="3981450"/>
            <a:chExt cx="1066800" cy="1621036"/>
          </a:xfrm>
        </p:grpSpPr>
        <p:grpSp>
          <p:nvGrpSpPr>
            <p:cNvPr id="14" name="Group 13"/>
            <p:cNvGrpSpPr/>
            <p:nvPr/>
          </p:nvGrpSpPr>
          <p:grpSpPr>
            <a:xfrm>
              <a:off x="2438400" y="3981450"/>
              <a:ext cx="1066800" cy="1123950"/>
              <a:chOff x="2438400" y="3981450"/>
              <a:chExt cx="1066800" cy="1123950"/>
            </a:xfrm>
          </p:grpSpPr>
          <p:grpSp>
            <p:nvGrpSpPr>
              <p:cNvPr id="4" name="Group 3"/>
              <p:cNvGrpSpPr/>
              <p:nvPr/>
            </p:nvGrpSpPr>
            <p:grpSpPr>
              <a:xfrm>
                <a:off x="2438400" y="3981450"/>
                <a:ext cx="1066800" cy="1123950"/>
                <a:chOff x="0" y="0"/>
                <a:chExt cx="1066800" cy="1123950"/>
              </a:xfrm>
            </p:grpSpPr>
            <p:cxnSp>
              <p:nvCxnSpPr>
                <p:cNvPr id="5" name="Straight Connector 4"/>
                <p:cNvCxnSpPr/>
                <p:nvPr/>
              </p:nvCxnSpPr>
              <p:spPr>
                <a:xfrm>
                  <a:off x="0" y="0"/>
                  <a:ext cx="0" cy="11144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9525" y="1123950"/>
                  <a:ext cx="1057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p:nvCxnSpPr>
            <p:spPr>
              <a:xfrm flipV="1">
                <a:off x="2447925" y="4114800"/>
                <a:ext cx="1057275" cy="9906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709862" y="5233154"/>
              <a:ext cx="533400" cy="369332"/>
            </a:xfrm>
            <a:prstGeom prst="rect">
              <a:avLst/>
            </a:prstGeom>
            <a:noFill/>
          </p:spPr>
          <p:txBody>
            <a:bodyPr wrap="square" rtlCol="0">
              <a:spAutoFit/>
            </a:bodyPr>
            <a:lstStyle/>
            <a:p>
              <a:r>
                <a:rPr lang="en-US" dirty="0" smtClean="0"/>
                <a:t>A</a:t>
              </a:r>
              <a:endParaRPr lang="en-US" dirty="0"/>
            </a:p>
          </p:txBody>
        </p:sp>
      </p:grpSp>
      <p:grpSp>
        <p:nvGrpSpPr>
          <p:cNvPr id="19" name="Group 18"/>
          <p:cNvGrpSpPr/>
          <p:nvPr/>
        </p:nvGrpSpPr>
        <p:grpSpPr>
          <a:xfrm>
            <a:off x="1448752" y="5052179"/>
            <a:ext cx="1066800" cy="1621036"/>
            <a:chOff x="5486400" y="3981450"/>
            <a:chExt cx="1066800" cy="1621036"/>
          </a:xfrm>
        </p:grpSpPr>
        <p:grpSp>
          <p:nvGrpSpPr>
            <p:cNvPr id="15" name="Group 14"/>
            <p:cNvGrpSpPr/>
            <p:nvPr/>
          </p:nvGrpSpPr>
          <p:grpSpPr>
            <a:xfrm>
              <a:off x="5486400" y="3981450"/>
              <a:ext cx="1066800" cy="1123950"/>
              <a:chOff x="5486400" y="3886200"/>
              <a:chExt cx="1066800" cy="1123950"/>
            </a:xfrm>
          </p:grpSpPr>
          <p:grpSp>
            <p:nvGrpSpPr>
              <p:cNvPr id="7" name="Group 6"/>
              <p:cNvGrpSpPr/>
              <p:nvPr/>
            </p:nvGrpSpPr>
            <p:grpSpPr>
              <a:xfrm>
                <a:off x="5486400" y="3886200"/>
                <a:ext cx="1066800" cy="1123950"/>
                <a:chOff x="0" y="0"/>
                <a:chExt cx="1066800" cy="1123950"/>
              </a:xfrm>
            </p:grpSpPr>
            <p:cxnSp>
              <p:nvCxnSpPr>
                <p:cNvPr id="8" name="Straight Connector 7"/>
                <p:cNvCxnSpPr/>
                <p:nvPr/>
              </p:nvCxnSpPr>
              <p:spPr>
                <a:xfrm>
                  <a:off x="0" y="0"/>
                  <a:ext cx="0" cy="11144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525" y="1123950"/>
                  <a:ext cx="1057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 name="Straight Connector 12"/>
              <p:cNvCxnSpPr/>
              <p:nvPr/>
            </p:nvCxnSpPr>
            <p:spPr>
              <a:xfrm>
                <a:off x="5495925" y="4114800"/>
                <a:ext cx="981075" cy="6858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a:off x="5872162" y="5233154"/>
              <a:ext cx="533400" cy="369332"/>
            </a:xfrm>
            <a:prstGeom prst="rect">
              <a:avLst/>
            </a:prstGeom>
            <a:noFill/>
          </p:spPr>
          <p:txBody>
            <a:bodyPr wrap="square" rtlCol="0">
              <a:spAutoFit/>
            </a:bodyPr>
            <a:lstStyle/>
            <a:p>
              <a:r>
                <a:rPr lang="en-US" dirty="0" smtClean="0"/>
                <a:t>B</a:t>
              </a:r>
              <a:endParaRPr lang="en-US" dirty="0"/>
            </a:p>
          </p:txBody>
        </p:sp>
      </p:grpSp>
      <p:sp>
        <p:nvSpPr>
          <p:cNvPr id="3" name="TextBox 2"/>
          <p:cNvSpPr txBox="1"/>
          <p:nvPr/>
        </p:nvSpPr>
        <p:spPr>
          <a:xfrm>
            <a:off x="3048000" y="3384470"/>
            <a:ext cx="5334000" cy="923330"/>
          </a:xfrm>
          <a:prstGeom prst="rect">
            <a:avLst/>
          </a:prstGeom>
          <a:noFill/>
        </p:spPr>
        <p:txBody>
          <a:bodyPr wrap="square" rtlCol="0">
            <a:spAutoFit/>
          </a:bodyPr>
          <a:lstStyle/>
          <a:p>
            <a:r>
              <a:rPr lang="en-US" dirty="0" smtClean="0">
                <a:solidFill>
                  <a:srgbClr val="FF0000"/>
                </a:solidFill>
              </a:rPr>
              <a:t>In A, when energy and frequency are plotted on a graph, the variables will change in the same direction which will give a positive slope.</a:t>
            </a:r>
            <a:endParaRPr lang="en-US" dirty="0">
              <a:solidFill>
                <a:srgbClr val="FF0000"/>
              </a:solidFill>
            </a:endParaRPr>
          </a:p>
        </p:txBody>
      </p:sp>
      <p:sp>
        <p:nvSpPr>
          <p:cNvPr id="20" name="TextBox 19"/>
          <p:cNvSpPr txBox="1"/>
          <p:nvPr/>
        </p:nvSpPr>
        <p:spPr>
          <a:xfrm>
            <a:off x="3048000" y="5052179"/>
            <a:ext cx="5715000" cy="923330"/>
          </a:xfrm>
          <a:prstGeom prst="rect">
            <a:avLst/>
          </a:prstGeom>
          <a:noFill/>
        </p:spPr>
        <p:txBody>
          <a:bodyPr wrap="square" rtlCol="0">
            <a:spAutoFit/>
          </a:bodyPr>
          <a:lstStyle/>
          <a:p>
            <a:r>
              <a:rPr lang="en-US" dirty="0" smtClean="0">
                <a:solidFill>
                  <a:srgbClr val="FF0000"/>
                </a:solidFill>
              </a:rPr>
              <a:t>In B, when wavelength and frequency are plotted on a graph, the variables will change in the opposite direction which will give a negative  slope.</a:t>
            </a:r>
            <a:endParaRPr lang="en-US" dirty="0">
              <a:solidFill>
                <a:srgbClr val="FF0000"/>
              </a:solidFill>
            </a:endParaRPr>
          </a:p>
        </p:txBody>
      </p:sp>
    </p:spTree>
    <p:extLst>
      <p:ext uri="{BB962C8B-B14F-4D97-AF65-F5344CB8AC3E}">
        <p14:creationId xmlns:p14="http://schemas.microsoft.com/office/powerpoint/2010/main" val="1892084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Autofit/>
          </a:bodyPr>
          <a:lstStyle/>
          <a:p>
            <a:pPr algn="l"/>
            <a:r>
              <a:rPr lang="en-US" sz="3600" dirty="0" smtClean="0"/>
              <a:t>Which wave has the shortest wavelength, the highest frequency and the highest energy?</a:t>
            </a:r>
            <a:endParaRPr lang="en-US" sz="3600" dirty="0"/>
          </a:p>
        </p:txBody>
      </p:sp>
      <p:pic>
        <p:nvPicPr>
          <p:cNvPr id="9218" name="Picture 2" descr="http://2.bp.blogspot.com/_C4Y0J5PI5Z4/SCHl7-xf25I/AAAAAAAAAB4/aV0-R5ed5-c/s400/sine_waves.jpg"/>
          <p:cNvPicPr>
            <a:picLocks noChangeAspect="1" noChangeArrowheads="1"/>
          </p:cNvPicPr>
          <p:nvPr/>
        </p:nvPicPr>
        <p:blipFill rotWithShape="1">
          <a:blip r:embed="rId2">
            <a:extLst>
              <a:ext uri="{28A0092B-C50C-407E-A947-70E740481C1C}">
                <a14:useLocalDpi xmlns:a14="http://schemas.microsoft.com/office/drawing/2010/main" val="0"/>
              </a:ext>
            </a:extLst>
          </a:blip>
          <a:srcRect l="12400" t="9750" r="27600"/>
          <a:stretch/>
        </p:blipFill>
        <p:spPr bwMode="auto">
          <a:xfrm>
            <a:off x="3063240" y="2354580"/>
            <a:ext cx="2286000" cy="27508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38400" y="2452717"/>
            <a:ext cx="333746" cy="2554545"/>
          </a:xfrm>
          <a:prstGeom prst="rect">
            <a:avLst/>
          </a:prstGeom>
          <a:noFill/>
        </p:spPr>
        <p:txBody>
          <a:bodyPr wrap="none" rtlCol="0">
            <a:spAutoFit/>
          </a:bodyPr>
          <a:lstStyle/>
          <a:p>
            <a:r>
              <a:rPr lang="en-US" sz="2000" dirty="0" smtClean="0"/>
              <a:t>A</a:t>
            </a:r>
          </a:p>
          <a:p>
            <a:endParaRPr lang="en-US" sz="2000" dirty="0"/>
          </a:p>
          <a:p>
            <a:endParaRPr lang="en-US" sz="2000" dirty="0" smtClean="0"/>
          </a:p>
          <a:p>
            <a:endParaRPr lang="en-US" sz="2000" dirty="0" smtClean="0"/>
          </a:p>
          <a:p>
            <a:r>
              <a:rPr lang="en-US" sz="2000" dirty="0" smtClean="0"/>
              <a:t>B</a:t>
            </a:r>
          </a:p>
          <a:p>
            <a:endParaRPr lang="en-US" sz="2000" dirty="0"/>
          </a:p>
          <a:p>
            <a:endParaRPr lang="en-US" sz="2000" dirty="0" smtClean="0"/>
          </a:p>
          <a:p>
            <a:r>
              <a:rPr lang="en-US" sz="2000" dirty="0"/>
              <a:t>C</a:t>
            </a:r>
          </a:p>
        </p:txBody>
      </p:sp>
    </p:spTree>
    <p:extLst>
      <p:ext uri="{BB962C8B-B14F-4D97-AF65-F5344CB8AC3E}">
        <p14:creationId xmlns:p14="http://schemas.microsoft.com/office/powerpoint/2010/main" val="24412017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Autofit/>
          </a:bodyPr>
          <a:lstStyle/>
          <a:p>
            <a:pPr algn="l"/>
            <a:r>
              <a:rPr lang="en-US" sz="3600" dirty="0" smtClean="0"/>
              <a:t>Which wave has the shortest wavelength, the highest frequency and the highest energy?</a:t>
            </a:r>
            <a:endParaRPr lang="en-US" sz="3600" dirty="0"/>
          </a:p>
        </p:txBody>
      </p:sp>
      <p:pic>
        <p:nvPicPr>
          <p:cNvPr id="9218" name="Picture 2" descr="http://2.bp.blogspot.com/_C4Y0J5PI5Z4/SCHl7-xf25I/AAAAAAAAAB4/aV0-R5ed5-c/s400/sine_waves.jpg"/>
          <p:cNvPicPr>
            <a:picLocks noChangeAspect="1" noChangeArrowheads="1"/>
          </p:cNvPicPr>
          <p:nvPr/>
        </p:nvPicPr>
        <p:blipFill rotWithShape="1">
          <a:blip r:embed="rId2">
            <a:extLst>
              <a:ext uri="{28A0092B-C50C-407E-A947-70E740481C1C}">
                <a14:useLocalDpi xmlns:a14="http://schemas.microsoft.com/office/drawing/2010/main" val="0"/>
              </a:ext>
            </a:extLst>
          </a:blip>
          <a:srcRect l="12400" t="9750" r="27600"/>
          <a:stretch/>
        </p:blipFill>
        <p:spPr bwMode="auto">
          <a:xfrm>
            <a:off x="3063240" y="2354580"/>
            <a:ext cx="2286000" cy="27508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38400" y="2452717"/>
            <a:ext cx="333746" cy="2554545"/>
          </a:xfrm>
          <a:prstGeom prst="rect">
            <a:avLst/>
          </a:prstGeom>
          <a:noFill/>
        </p:spPr>
        <p:txBody>
          <a:bodyPr wrap="none" rtlCol="0">
            <a:spAutoFit/>
          </a:bodyPr>
          <a:lstStyle/>
          <a:p>
            <a:r>
              <a:rPr lang="en-US" sz="2000" dirty="0" smtClean="0"/>
              <a:t>A</a:t>
            </a:r>
          </a:p>
          <a:p>
            <a:endParaRPr lang="en-US" sz="2000" dirty="0"/>
          </a:p>
          <a:p>
            <a:endParaRPr lang="en-US" sz="2000" dirty="0" smtClean="0"/>
          </a:p>
          <a:p>
            <a:endParaRPr lang="en-US" sz="2000" dirty="0" smtClean="0"/>
          </a:p>
          <a:p>
            <a:r>
              <a:rPr lang="en-US" sz="2000" dirty="0" smtClean="0"/>
              <a:t>B</a:t>
            </a:r>
          </a:p>
          <a:p>
            <a:endParaRPr lang="en-US" sz="2000" dirty="0"/>
          </a:p>
          <a:p>
            <a:endParaRPr lang="en-US" sz="2000" dirty="0" smtClean="0"/>
          </a:p>
          <a:p>
            <a:r>
              <a:rPr lang="en-US" sz="2000" dirty="0"/>
              <a:t>C</a:t>
            </a:r>
          </a:p>
        </p:txBody>
      </p:sp>
      <p:sp>
        <p:nvSpPr>
          <p:cNvPr id="3" name="TextBox 2"/>
          <p:cNvSpPr txBox="1"/>
          <p:nvPr/>
        </p:nvSpPr>
        <p:spPr>
          <a:xfrm>
            <a:off x="2247402" y="5637014"/>
            <a:ext cx="4202497" cy="400110"/>
          </a:xfrm>
          <a:prstGeom prst="rect">
            <a:avLst/>
          </a:prstGeom>
          <a:noFill/>
        </p:spPr>
        <p:txBody>
          <a:bodyPr wrap="none" rtlCol="0">
            <a:spAutoFit/>
          </a:bodyPr>
          <a:lstStyle/>
          <a:p>
            <a:r>
              <a:rPr lang="en-US" sz="2000" dirty="0" smtClean="0">
                <a:solidFill>
                  <a:srgbClr val="FF0000"/>
                </a:solidFill>
              </a:rPr>
              <a:t>Wave C has all of those characteristics </a:t>
            </a:r>
            <a:endParaRPr lang="en-US" sz="2000" dirty="0">
              <a:solidFill>
                <a:srgbClr val="FF0000"/>
              </a:solidFill>
            </a:endParaRPr>
          </a:p>
        </p:txBody>
      </p:sp>
    </p:spTree>
    <p:extLst>
      <p:ext uri="{BB962C8B-B14F-4D97-AF65-F5344CB8AC3E}">
        <p14:creationId xmlns:p14="http://schemas.microsoft.com/office/powerpoint/2010/main" val="42882287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458200" cy="3459162"/>
          </a:xfrm>
        </p:spPr>
        <p:txBody>
          <a:bodyPr>
            <a:noAutofit/>
          </a:bodyPr>
          <a:lstStyle/>
          <a:p>
            <a:r>
              <a:rPr lang="en-US" sz="3600" dirty="0" smtClean="0"/>
              <a:t>How is an atomic emission spectrum different from the electromagnetic spectrum?</a:t>
            </a:r>
            <a:endParaRPr lang="en-US" sz="3600" dirty="0"/>
          </a:p>
        </p:txBody>
      </p:sp>
    </p:spTree>
    <p:extLst>
      <p:ext uri="{BB962C8B-B14F-4D97-AF65-F5344CB8AC3E}">
        <p14:creationId xmlns:p14="http://schemas.microsoft.com/office/powerpoint/2010/main" val="28568577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458200" cy="2590800"/>
          </a:xfrm>
        </p:spPr>
        <p:txBody>
          <a:bodyPr>
            <a:noAutofit/>
          </a:bodyPr>
          <a:lstStyle/>
          <a:p>
            <a:r>
              <a:rPr lang="en-US" sz="3600" dirty="0" smtClean="0"/>
              <a:t>How is a continuous spectrum different from an atomic emission spectrum?</a:t>
            </a:r>
            <a:endParaRPr lang="en-US" sz="3600" dirty="0"/>
          </a:p>
        </p:txBody>
      </p:sp>
      <p:sp>
        <p:nvSpPr>
          <p:cNvPr id="3" name="TextBox 2"/>
          <p:cNvSpPr txBox="1"/>
          <p:nvPr/>
        </p:nvSpPr>
        <p:spPr>
          <a:xfrm>
            <a:off x="457200" y="4038600"/>
            <a:ext cx="5029200" cy="1323439"/>
          </a:xfrm>
          <a:prstGeom prst="rect">
            <a:avLst/>
          </a:prstGeom>
          <a:noFill/>
        </p:spPr>
        <p:txBody>
          <a:bodyPr wrap="square" rtlCol="0">
            <a:spAutoFit/>
          </a:bodyPr>
          <a:lstStyle/>
          <a:p>
            <a:r>
              <a:rPr lang="en-US" sz="2000" dirty="0" smtClean="0">
                <a:solidFill>
                  <a:srgbClr val="FF0000"/>
                </a:solidFill>
              </a:rPr>
              <a:t>The atomic emission spectrum corresponds to the wavelength and frequencies of light given off by the electrons of specific atoms when they become excited.</a:t>
            </a:r>
            <a:endParaRPr lang="en-US" sz="2000" dirty="0">
              <a:solidFill>
                <a:srgbClr val="FF0000"/>
              </a:solidFill>
            </a:endParaRPr>
          </a:p>
        </p:txBody>
      </p:sp>
      <p:sp>
        <p:nvSpPr>
          <p:cNvPr id="4" name="TextBox 3"/>
          <p:cNvSpPr txBox="1"/>
          <p:nvPr/>
        </p:nvSpPr>
        <p:spPr>
          <a:xfrm>
            <a:off x="457200" y="2895600"/>
            <a:ext cx="5558790" cy="707886"/>
          </a:xfrm>
          <a:prstGeom prst="rect">
            <a:avLst/>
          </a:prstGeom>
          <a:noFill/>
        </p:spPr>
        <p:txBody>
          <a:bodyPr wrap="square" rtlCol="0">
            <a:spAutoFit/>
          </a:bodyPr>
          <a:lstStyle/>
          <a:p>
            <a:r>
              <a:rPr lang="en-US" sz="2000" dirty="0" smtClean="0">
                <a:solidFill>
                  <a:srgbClr val="FF0000"/>
                </a:solidFill>
              </a:rPr>
              <a:t>The continuous spectrum contains all wavelengths and frequencies of visible light.</a:t>
            </a:r>
            <a:endParaRPr lang="en-US" sz="2000" dirty="0">
              <a:solidFill>
                <a:srgbClr val="FF0000"/>
              </a:solidFill>
            </a:endParaRPr>
          </a:p>
        </p:txBody>
      </p:sp>
      <p:pic>
        <p:nvPicPr>
          <p:cNvPr id="10242" name="Picture 2" descr="http://www.astrophys-assist.com/educate/orion/orifig4.gif"/>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t="2266" b="38533"/>
          <a:stretch/>
        </p:blipFill>
        <p:spPr bwMode="auto">
          <a:xfrm>
            <a:off x="6107429" y="2904439"/>
            <a:ext cx="2314143" cy="2054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9388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2163762"/>
          </a:xfrm>
        </p:spPr>
        <p:txBody>
          <a:bodyPr>
            <a:noAutofit/>
          </a:bodyPr>
          <a:lstStyle/>
          <a:p>
            <a:r>
              <a:rPr lang="en-US" sz="3600" dirty="0" smtClean="0"/>
              <a:t>What is the frequency of a wave that has a wavelength of 3 x 10</a:t>
            </a:r>
            <a:r>
              <a:rPr lang="en-US" sz="3600" baseline="30000" dirty="0" smtClean="0"/>
              <a:t>-10</a:t>
            </a:r>
            <a:r>
              <a:rPr lang="en-US" sz="3600" dirty="0" smtClean="0"/>
              <a:t>m?</a:t>
            </a:r>
            <a:br>
              <a:rPr lang="en-US" sz="3600" dirty="0" smtClean="0"/>
            </a:br>
            <a:r>
              <a:rPr lang="en-US" sz="3600" dirty="0" smtClean="0"/>
              <a:t/>
            </a:r>
            <a:br>
              <a:rPr lang="en-US" sz="3600" dirty="0" smtClean="0"/>
            </a:br>
            <a:r>
              <a:rPr lang="en-US" sz="3600" dirty="0" smtClean="0"/>
              <a:t>What is the energy of the same wave?</a:t>
            </a:r>
            <a:endParaRPr lang="en-US" sz="3600" dirty="0"/>
          </a:p>
        </p:txBody>
      </p:sp>
    </p:spTree>
    <p:extLst>
      <p:ext uri="{BB962C8B-B14F-4D97-AF65-F5344CB8AC3E}">
        <p14:creationId xmlns:p14="http://schemas.microsoft.com/office/powerpoint/2010/main" val="3863241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153400" cy="2087562"/>
          </a:xfrm>
        </p:spPr>
        <p:txBody>
          <a:bodyPr>
            <a:normAutofit/>
          </a:bodyPr>
          <a:lstStyle/>
          <a:p>
            <a:pPr algn="l"/>
            <a:r>
              <a:rPr lang="en-US" sz="3600" dirty="0" smtClean="0"/>
              <a:t>According to the Law of Conservation of Mass, what is the missing mass of the compound in the equation below?</a:t>
            </a:r>
            <a:endParaRPr lang="en-US" sz="3600" dirty="0"/>
          </a:p>
        </p:txBody>
      </p:sp>
      <mc:AlternateContent xmlns:mc="http://schemas.openxmlformats.org/markup-compatibility/2006" xmlns:a14="http://schemas.microsoft.com/office/drawing/2010/main">
        <mc:Choice Requires="a14">
          <p:sp>
            <p:nvSpPr>
              <p:cNvPr id="4" name="TextBox 3"/>
              <p:cNvSpPr txBox="1"/>
              <p:nvPr/>
            </p:nvSpPr>
            <p:spPr>
              <a:xfrm>
                <a:off x="2307696" y="3124200"/>
                <a:ext cx="5312304" cy="1200329"/>
              </a:xfrm>
              <a:prstGeom prst="rect">
                <a:avLst/>
              </a:prstGeom>
              <a:noFill/>
            </p:spPr>
            <p:txBody>
              <a:bodyPr wrap="square" rtlCol="0">
                <a:spAutoFit/>
              </a:bodyPr>
              <a:lstStyle/>
              <a:p>
                <a14:m>
                  <m:oMath xmlns:m="http://schemas.openxmlformats.org/officeDocument/2006/math">
                    <m:r>
                      <a:rPr lang="en-US" sz="2400" b="0" i="1" smtClean="0">
                        <a:latin typeface="Cambria Math"/>
                      </a:rPr>
                      <m:t>𝐶𝑎</m:t>
                    </m:r>
                    <m:sSub>
                      <m:sSubPr>
                        <m:ctrlPr>
                          <a:rPr lang="en-US" sz="2400" b="0" i="1" smtClean="0">
                            <a:latin typeface="Cambria Math"/>
                          </a:rPr>
                        </m:ctrlPr>
                      </m:sSubPr>
                      <m:e>
                        <m:r>
                          <a:rPr lang="en-US" sz="2400" b="0" i="1" smtClean="0">
                            <a:latin typeface="Cambria Math"/>
                          </a:rPr>
                          <m:t>(</m:t>
                        </m:r>
                        <m:r>
                          <a:rPr lang="en-US" sz="2400" b="0" i="1" smtClean="0">
                            <a:latin typeface="Cambria Math"/>
                          </a:rPr>
                          <m:t>𝑂𝐻</m:t>
                        </m:r>
                        <m:r>
                          <a:rPr lang="en-US" sz="2400" b="0" i="1" smtClean="0">
                            <a:latin typeface="Cambria Math"/>
                          </a:rPr>
                          <m:t>)</m:t>
                        </m:r>
                      </m:e>
                      <m:sub>
                        <m:r>
                          <a:rPr lang="en-US" sz="2400" b="0" i="1" smtClean="0">
                            <a:latin typeface="Cambria Math"/>
                          </a:rPr>
                          <m:t>2 </m:t>
                        </m:r>
                      </m:sub>
                    </m:sSub>
                  </m:oMath>
                </a14:m>
                <a:r>
                  <a:rPr lang="en-US" sz="2400" dirty="0" smtClean="0"/>
                  <a:t>+ 2HCl</a:t>
                </a:r>
                <a:r>
                  <a:rPr lang="en-US" sz="2400" b="0" dirty="0" smtClean="0">
                    <a:ea typeface="Cambria Math"/>
                  </a:rPr>
                  <a:t>   </a:t>
                </a:r>
                <a14:m>
                  <m:oMath xmlns:m="http://schemas.openxmlformats.org/officeDocument/2006/math">
                    <m:r>
                      <a:rPr lang="en-US" sz="2400" b="0" i="1" smtClean="0">
                        <a:latin typeface="Cambria Math"/>
                        <a:ea typeface="Cambria Math"/>
                      </a:rPr>
                      <m:t>→ </m:t>
                    </m:r>
                    <m:r>
                      <a:rPr lang="en-US" sz="2400" b="0" i="1" smtClean="0">
                        <a:latin typeface="Cambria Math"/>
                        <a:ea typeface="Cambria Math"/>
                      </a:rPr>
                      <m:t>𝐶𝑎</m:t>
                    </m:r>
                    <m:sSub>
                      <m:sSubPr>
                        <m:ctrlPr>
                          <a:rPr lang="en-US" sz="2400" b="0" i="1" smtClean="0">
                            <a:latin typeface="Cambria Math"/>
                            <a:ea typeface="Cambria Math"/>
                          </a:rPr>
                        </m:ctrlPr>
                      </m:sSubPr>
                      <m:e>
                        <m:r>
                          <a:rPr lang="en-US" sz="2400" b="0" i="1" smtClean="0">
                            <a:latin typeface="Cambria Math"/>
                            <a:ea typeface="Cambria Math"/>
                          </a:rPr>
                          <m:t>𝐶𝑙</m:t>
                        </m:r>
                      </m:e>
                      <m:sub>
                        <m:r>
                          <a:rPr lang="en-US" sz="2400" b="0" i="1" smtClean="0">
                            <a:latin typeface="Cambria Math"/>
                            <a:ea typeface="Cambria Math"/>
                          </a:rPr>
                          <m:t>2 </m:t>
                        </m:r>
                      </m:sub>
                    </m:sSub>
                  </m:oMath>
                </a14:m>
                <a:r>
                  <a:rPr lang="en-US" sz="2400" dirty="0" smtClean="0"/>
                  <a:t>+ 2</a:t>
                </a:r>
                <a:r>
                  <a:rPr lang="en-US" sz="2400" b="0" dirty="0" smtClean="0"/>
                  <a:t> </a:t>
                </a:r>
                <a14:m>
                  <m:oMath xmlns:m="http://schemas.openxmlformats.org/officeDocument/2006/math">
                    <m:sSub>
                      <m:sSubPr>
                        <m:ctrlPr>
                          <a:rPr lang="en-US" sz="2400" b="0" i="1" smtClean="0">
                            <a:latin typeface="Cambria Math"/>
                          </a:rPr>
                        </m:ctrlPr>
                      </m:sSubPr>
                      <m:e>
                        <m:r>
                          <a:rPr lang="en-US" sz="2400" b="0" i="1" smtClean="0">
                            <a:latin typeface="Cambria Math"/>
                          </a:rPr>
                          <m:t>𝐻</m:t>
                        </m:r>
                      </m:e>
                      <m:sub>
                        <m:r>
                          <a:rPr lang="en-US" sz="2400" b="0" i="1" smtClean="0">
                            <a:latin typeface="Cambria Math"/>
                          </a:rPr>
                          <m:t>2</m:t>
                        </m:r>
                      </m:sub>
                    </m:sSub>
                  </m:oMath>
                </a14:m>
                <a:r>
                  <a:rPr lang="en-US" sz="2400" dirty="0" smtClean="0"/>
                  <a:t>O</a:t>
                </a:r>
              </a:p>
              <a:p>
                <a:endParaRPr lang="en-US" sz="2400" dirty="0" smtClean="0"/>
              </a:p>
              <a:p>
                <a:r>
                  <a:rPr lang="en-US" sz="2400" dirty="0"/>
                  <a:t> </a:t>
                </a:r>
                <a:r>
                  <a:rPr lang="en-US" sz="2400" dirty="0" smtClean="0"/>
                  <a:t>     18g     +  17.8g  =     27g   +  _</a:t>
                </a:r>
                <a:r>
                  <a:rPr lang="en-US" sz="2400" u="sng" dirty="0" smtClean="0">
                    <a:solidFill>
                      <a:srgbClr val="FF0000"/>
                    </a:solidFill>
                  </a:rPr>
                  <a:t>8.8</a:t>
                </a:r>
                <a:r>
                  <a:rPr lang="en-US" sz="2400" dirty="0" smtClean="0"/>
                  <a:t>_g</a:t>
                </a:r>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2307696" y="3124200"/>
                <a:ext cx="5312304" cy="1200329"/>
              </a:xfrm>
              <a:prstGeom prst="rect">
                <a:avLst/>
              </a:prstGeom>
              <a:blipFill rotWithShape="1">
                <a:blip r:embed="rId2"/>
                <a:stretch>
                  <a:fillRect l="-344" t="-4082" b="-10714"/>
                </a:stretch>
              </a:blipFill>
            </p:spPr>
            <p:txBody>
              <a:bodyPr/>
              <a:lstStyle/>
              <a:p>
                <a:r>
                  <a:rPr lang="en-US">
                    <a:noFill/>
                  </a:rPr>
                  <a:t> </a:t>
                </a:r>
              </a:p>
            </p:txBody>
          </p:sp>
        </mc:Fallback>
      </mc:AlternateContent>
      <p:sp>
        <p:nvSpPr>
          <p:cNvPr id="3" name="TextBox 2"/>
          <p:cNvSpPr txBox="1"/>
          <p:nvPr/>
        </p:nvSpPr>
        <p:spPr>
          <a:xfrm>
            <a:off x="1230630" y="4953000"/>
            <a:ext cx="6629400" cy="1015663"/>
          </a:xfrm>
          <a:prstGeom prst="rect">
            <a:avLst/>
          </a:prstGeom>
          <a:noFill/>
        </p:spPr>
        <p:txBody>
          <a:bodyPr wrap="square" rtlCol="0">
            <a:spAutoFit/>
          </a:bodyPr>
          <a:lstStyle/>
          <a:p>
            <a:r>
              <a:rPr lang="en-US" sz="2000" dirty="0" smtClean="0">
                <a:solidFill>
                  <a:srgbClr val="FF0000"/>
                </a:solidFill>
              </a:rPr>
              <a:t>In a chemical equation, mass can neither be created or destroyed.  Therefore the total mass on one side of a chemical equation must equal the mass on the other side.</a:t>
            </a:r>
            <a:endParaRPr lang="en-US" sz="2000" dirty="0">
              <a:solidFill>
                <a:srgbClr val="FF0000"/>
              </a:solidFill>
            </a:endParaRPr>
          </a:p>
        </p:txBody>
      </p:sp>
    </p:spTree>
    <p:extLst>
      <p:ext uri="{BB962C8B-B14F-4D97-AF65-F5344CB8AC3E}">
        <p14:creationId xmlns:p14="http://schemas.microsoft.com/office/powerpoint/2010/main" val="20795719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228600" y="304800"/>
                <a:ext cx="8610600" cy="6172200"/>
              </a:xfrm>
            </p:spPr>
            <p:txBody>
              <a:bodyPr>
                <a:noAutofit/>
              </a:bodyPr>
              <a:lstStyle/>
              <a:p>
                <a:r>
                  <a:rPr lang="en-US" sz="3600" dirty="0" smtClean="0"/>
                  <a:t>What is the frequency of a wave that has a wavelength of 3.0 x 10</a:t>
                </a:r>
                <a:r>
                  <a:rPr lang="en-US" sz="3600" baseline="30000" dirty="0" smtClean="0"/>
                  <a:t>-10</a:t>
                </a:r>
                <a:r>
                  <a:rPr lang="en-US" sz="3600" dirty="0" smtClean="0"/>
                  <a:t>m?</a:t>
                </a:r>
                <a:br>
                  <a:rPr lang="en-US" sz="3600" dirty="0" smtClean="0"/>
                </a:br>
                <a:r>
                  <a:rPr lang="en-US" sz="3600" dirty="0" smtClean="0"/>
                  <a:t>c=</a:t>
                </a:r>
                <a:r>
                  <a:rPr lang="en-US" sz="3600" dirty="0" err="1" smtClean="0">
                    <a:latin typeface="Symbol" pitchFamily="18" charset="2"/>
                  </a:rPr>
                  <a:t>ln</a:t>
                </a:r>
                <a:r>
                  <a:rPr lang="en-US" sz="3600" dirty="0" smtClean="0">
                    <a:latin typeface="Symbol" pitchFamily="18" charset="2"/>
                  </a:rPr>
                  <a:t>		n=</a:t>
                </a:r>
                <a:r>
                  <a:rPr lang="en-US" sz="3600" dirty="0" smtClean="0"/>
                  <a:t>c</a:t>
                </a:r>
                <a:r>
                  <a:rPr lang="en-US" sz="3600" dirty="0" smtClean="0">
                    <a:latin typeface="Symbol" pitchFamily="18" charset="2"/>
                  </a:rPr>
                  <a:t>/l</a:t>
                </a:r>
                <a:br>
                  <a:rPr lang="en-US" sz="3600" dirty="0" smtClean="0">
                    <a:latin typeface="Symbol" pitchFamily="18" charset="2"/>
                  </a:rPr>
                </a:br>
                <a:r>
                  <a:rPr lang="en-US" sz="3600" dirty="0"/>
                  <a:t/>
                </a:r>
                <a:br>
                  <a:rPr lang="en-US" sz="3600" dirty="0"/>
                </a:br>
                <a14:m>
                  <m:oMath xmlns:m="http://schemas.openxmlformats.org/officeDocument/2006/math">
                    <m:r>
                      <a:rPr lang="en-US" sz="3600" b="0" i="1" smtClean="0">
                        <a:solidFill>
                          <a:srgbClr val="FF0000"/>
                        </a:solidFill>
                        <a:latin typeface="Cambria Math"/>
                      </a:rPr>
                      <m:t>𝑣</m:t>
                    </m:r>
                    <m:r>
                      <a:rPr lang="en-US" sz="3600" b="0" i="1" smtClean="0">
                        <a:solidFill>
                          <a:srgbClr val="FF0000"/>
                        </a:solidFill>
                        <a:latin typeface="Cambria Math"/>
                      </a:rPr>
                      <m:t>=</m:t>
                    </m:r>
                    <m:f>
                      <m:fPr>
                        <m:ctrlPr>
                          <a:rPr lang="en-US" sz="3600" b="0" i="1" smtClean="0">
                            <a:solidFill>
                              <a:srgbClr val="FF0000"/>
                            </a:solidFill>
                            <a:latin typeface="Cambria Math"/>
                          </a:rPr>
                        </m:ctrlPr>
                      </m:fPr>
                      <m:num>
                        <m:r>
                          <a:rPr lang="en-US" sz="3600" b="0" i="1" smtClean="0">
                            <a:solidFill>
                              <a:srgbClr val="FF0000"/>
                            </a:solidFill>
                            <a:latin typeface="Cambria Math"/>
                          </a:rPr>
                          <m:t>3.0 </m:t>
                        </m:r>
                        <m:r>
                          <a:rPr lang="en-US" sz="3600" b="0" i="1" smtClean="0">
                            <a:solidFill>
                              <a:srgbClr val="FF0000"/>
                            </a:solidFill>
                            <a:latin typeface="Cambria Math"/>
                          </a:rPr>
                          <m:t>𝑥</m:t>
                        </m:r>
                        <m:r>
                          <a:rPr lang="en-US" sz="3600" b="0" i="1" smtClean="0">
                            <a:solidFill>
                              <a:srgbClr val="FF0000"/>
                            </a:solidFill>
                            <a:latin typeface="Cambria Math"/>
                          </a:rPr>
                          <m:t> </m:t>
                        </m:r>
                        <m:sSup>
                          <m:sSupPr>
                            <m:ctrlPr>
                              <a:rPr lang="en-US" sz="3600" b="0" i="1" smtClean="0">
                                <a:solidFill>
                                  <a:srgbClr val="FF0000"/>
                                </a:solidFill>
                                <a:latin typeface="Cambria Math"/>
                              </a:rPr>
                            </m:ctrlPr>
                          </m:sSupPr>
                          <m:e>
                            <m:r>
                              <a:rPr lang="en-US" sz="3600" b="0" i="1" smtClean="0">
                                <a:solidFill>
                                  <a:srgbClr val="FF0000"/>
                                </a:solidFill>
                                <a:latin typeface="Cambria Math"/>
                              </a:rPr>
                              <m:t>10</m:t>
                            </m:r>
                          </m:e>
                          <m:sup>
                            <m:r>
                              <a:rPr lang="en-US" sz="3600" b="0" i="1" smtClean="0">
                                <a:solidFill>
                                  <a:srgbClr val="FF0000"/>
                                </a:solidFill>
                                <a:latin typeface="Cambria Math"/>
                              </a:rPr>
                              <m:t>8</m:t>
                            </m:r>
                          </m:sup>
                        </m:sSup>
                      </m:num>
                      <m:den>
                        <m:r>
                          <a:rPr lang="en-US" sz="3600" b="0" i="1" smtClean="0">
                            <a:solidFill>
                              <a:srgbClr val="FF0000"/>
                            </a:solidFill>
                            <a:latin typeface="Cambria Math"/>
                          </a:rPr>
                          <m:t>3.0 </m:t>
                        </m:r>
                        <m:r>
                          <a:rPr lang="en-US" sz="3600" b="0" i="1" smtClean="0">
                            <a:solidFill>
                              <a:srgbClr val="FF0000"/>
                            </a:solidFill>
                            <a:latin typeface="Cambria Math"/>
                          </a:rPr>
                          <m:t>𝑥</m:t>
                        </m:r>
                        <m:r>
                          <a:rPr lang="en-US" sz="3600" b="0" i="1" smtClean="0">
                            <a:solidFill>
                              <a:srgbClr val="FF0000"/>
                            </a:solidFill>
                            <a:latin typeface="Cambria Math"/>
                          </a:rPr>
                          <m:t> </m:t>
                        </m:r>
                        <m:sSup>
                          <m:sSupPr>
                            <m:ctrlPr>
                              <a:rPr lang="en-US" sz="3600" b="0" i="1" smtClean="0">
                                <a:solidFill>
                                  <a:srgbClr val="FF0000"/>
                                </a:solidFill>
                                <a:latin typeface="Cambria Math"/>
                              </a:rPr>
                            </m:ctrlPr>
                          </m:sSupPr>
                          <m:e>
                            <m:r>
                              <a:rPr lang="en-US" sz="3600" b="0" i="1" smtClean="0">
                                <a:solidFill>
                                  <a:srgbClr val="FF0000"/>
                                </a:solidFill>
                                <a:latin typeface="Cambria Math"/>
                              </a:rPr>
                              <m:t>10</m:t>
                            </m:r>
                          </m:e>
                          <m:sup>
                            <m:r>
                              <a:rPr lang="en-US" sz="3600" b="0" i="1" smtClean="0">
                                <a:solidFill>
                                  <a:srgbClr val="FF0000"/>
                                </a:solidFill>
                                <a:latin typeface="Cambria Math"/>
                              </a:rPr>
                              <m:t>−10</m:t>
                            </m:r>
                          </m:sup>
                        </m:sSup>
                      </m:den>
                    </m:f>
                  </m:oMath>
                </a14:m>
                <a:r>
                  <a:rPr lang="en-US" sz="3600" dirty="0" smtClean="0">
                    <a:solidFill>
                      <a:srgbClr val="FF0000"/>
                    </a:solidFill>
                  </a:rPr>
                  <a:t> = 1.0 x 10</a:t>
                </a:r>
                <a:r>
                  <a:rPr lang="en-US" sz="3600" baseline="30000" dirty="0" smtClean="0">
                    <a:solidFill>
                      <a:srgbClr val="FF0000"/>
                    </a:solidFill>
                  </a:rPr>
                  <a:t>12</a:t>
                </a:r>
                <a:r>
                  <a:rPr lang="en-US" sz="3600" dirty="0" smtClean="0">
                    <a:solidFill>
                      <a:srgbClr val="FF0000"/>
                    </a:solidFill>
                  </a:rPr>
                  <a:t>/s</a:t>
                </a:r>
                <a:r>
                  <a:rPr lang="en-US" sz="3600" dirty="0" smtClean="0"/>
                  <a:t/>
                </a:r>
                <a:br>
                  <a:rPr lang="en-US" sz="3600" dirty="0" smtClean="0"/>
                </a:br>
                <a:r>
                  <a:rPr lang="en-US" sz="3600" dirty="0" smtClean="0"/>
                  <a:t/>
                </a:r>
                <a:br>
                  <a:rPr lang="en-US" sz="3600" dirty="0" smtClean="0"/>
                </a:br>
                <a:r>
                  <a:rPr lang="en-US" sz="3600" dirty="0" smtClean="0"/>
                  <a:t>What is the energy of the same wave?</a:t>
                </a:r>
                <a:br>
                  <a:rPr lang="en-US" sz="3600" dirty="0" smtClean="0"/>
                </a:br>
                <a:r>
                  <a:rPr lang="en-US" sz="3600" dirty="0" smtClean="0"/>
                  <a:t>E=</a:t>
                </a:r>
                <a:r>
                  <a:rPr lang="en-US" sz="3600" dirty="0" err="1" smtClean="0"/>
                  <a:t>h</a:t>
                </a:r>
                <a:r>
                  <a:rPr lang="en-US" sz="3600" dirty="0" err="1" smtClean="0">
                    <a:latin typeface="Symbol" pitchFamily="18" charset="2"/>
                  </a:rPr>
                  <a:t>n</a:t>
                </a:r>
                <a:r>
                  <a:rPr lang="en-US" sz="3600" dirty="0" smtClean="0">
                    <a:latin typeface="Symbol" pitchFamily="18" charset="2"/>
                  </a:rPr>
                  <a:t/>
                </a:r>
                <a:br>
                  <a:rPr lang="en-US" sz="3600" dirty="0" smtClean="0">
                    <a:latin typeface="Symbol" pitchFamily="18" charset="2"/>
                  </a:rPr>
                </a:br>
                <a:r>
                  <a:rPr lang="en-US" sz="3600" dirty="0">
                    <a:latin typeface="Symbol" pitchFamily="18" charset="2"/>
                  </a:rPr>
                  <a:t/>
                </a:r>
                <a:br>
                  <a:rPr lang="en-US" sz="3600" dirty="0">
                    <a:latin typeface="Symbol" pitchFamily="18" charset="2"/>
                  </a:rPr>
                </a:br>
                <a:r>
                  <a:rPr lang="en-US" sz="3200" dirty="0" smtClean="0">
                    <a:solidFill>
                      <a:srgbClr val="FF0000"/>
                    </a:solidFill>
                    <a:latin typeface="Symbol" pitchFamily="18" charset="2"/>
                  </a:rPr>
                  <a:t>E=6.626 </a:t>
                </a:r>
                <a:r>
                  <a:rPr lang="en-US" sz="3200" dirty="0" smtClean="0">
                    <a:solidFill>
                      <a:srgbClr val="FF0000"/>
                    </a:solidFill>
                  </a:rPr>
                  <a:t>x 10</a:t>
                </a:r>
                <a:r>
                  <a:rPr lang="en-US" sz="3200" baseline="30000" dirty="0" smtClean="0">
                    <a:solidFill>
                      <a:srgbClr val="FF0000"/>
                    </a:solidFill>
                  </a:rPr>
                  <a:t>-34</a:t>
                </a:r>
                <a:r>
                  <a:rPr lang="en-US" sz="3200" dirty="0" smtClean="0">
                    <a:solidFill>
                      <a:srgbClr val="FF0000"/>
                    </a:solidFill>
                  </a:rPr>
                  <a:t>J.s x 1.0 x 10</a:t>
                </a:r>
                <a:r>
                  <a:rPr lang="en-US" sz="3200" baseline="30000" dirty="0" smtClean="0">
                    <a:solidFill>
                      <a:srgbClr val="FF0000"/>
                    </a:solidFill>
                  </a:rPr>
                  <a:t>12</a:t>
                </a:r>
                <a:r>
                  <a:rPr lang="en-US" sz="3200" dirty="0" smtClean="0">
                    <a:solidFill>
                      <a:srgbClr val="FF0000"/>
                    </a:solidFill>
                  </a:rPr>
                  <a:t>/s = 6.626x 10</a:t>
                </a:r>
                <a:r>
                  <a:rPr lang="en-US" sz="3200" baseline="30000" dirty="0" smtClean="0">
                    <a:solidFill>
                      <a:srgbClr val="FF0000"/>
                    </a:solidFill>
                  </a:rPr>
                  <a:t>-22</a:t>
                </a:r>
                <a:r>
                  <a:rPr lang="en-US" sz="3200" dirty="0" smtClean="0">
                    <a:solidFill>
                      <a:srgbClr val="FF0000"/>
                    </a:solidFill>
                  </a:rPr>
                  <a:t>J</a:t>
                </a:r>
                <a:endParaRPr lang="en-US" sz="3200" dirty="0">
                  <a:solidFill>
                    <a:srgbClr val="FF0000"/>
                  </a:solidFill>
                  <a:latin typeface="Symbol" pitchFamily="18" charset="2"/>
                </a:endParaRPr>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228600" y="304800"/>
                <a:ext cx="8610600" cy="6172200"/>
              </a:xfrm>
              <a:blipFill rotWithShape="1">
                <a:blip r:embed="rId2"/>
                <a:stretch>
                  <a:fillRect r="-212" b="-592"/>
                </a:stretch>
              </a:blipFill>
            </p:spPr>
            <p:txBody>
              <a:bodyPr/>
              <a:lstStyle/>
              <a:p>
                <a:r>
                  <a:rPr lang="en-US">
                    <a:noFill/>
                  </a:rPr>
                  <a:t> </a:t>
                </a:r>
              </a:p>
            </p:txBody>
          </p:sp>
        </mc:Fallback>
      </mc:AlternateContent>
    </p:spTree>
    <p:extLst>
      <p:ext uri="{BB962C8B-B14F-4D97-AF65-F5344CB8AC3E}">
        <p14:creationId xmlns:p14="http://schemas.microsoft.com/office/powerpoint/2010/main" val="6949942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935162"/>
          </a:xfrm>
        </p:spPr>
        <p:txBody>
          <a:bodyPr>
            <a:normAutofit/>
          </a:bodyPr>
          <a:lstStyle/>
          <a:p>
            <a:pPr algn="l"/>
            <a:r>
              <a:rPr lang="en-US" sz="3600" dirty="0" smtClean="0"/>
              <a:t>What is the name of the Law that explains why the two molecules below are different? </a:t>
            </a:r>
            <a:endParaRPr lang="en-US" sz="3600" dirty="0"/>
          </a:p>
        </p:txBody>
      </p:sp>
      <p:sp>
        <p:nvSpPr>
          <p:cNvPr id="4" name="TextBox 3"/>
          <p:cNvSpPr txBox="1"/>
          <p:nvPr/>
        </p:nvSpPr>
        <p:spPr>
          <a:xfrm>
            <a:off x="3429000" y="3462010"/>
            <a:ext cx="2591415" cy="707886"/>
          </a:xfrm>
          <a:prstGeom prst="rect">
            <a:avLst/>
          </a:prstGeom>
          <a:noFill/>
        </p:spPr>
        <p:txBody>
          <a:bodyPr wrap="none" rtlCol="0">
            <a:spAutoFit/>
          </a:bodyPr>
          <a:lstStyle/>
          <a:p>
            <a:r>
              <a:rPr lang="en-US" sz="4000" dirty="0" smtClean="0"/>
              <a:t>CO and CO</a:t>
            </a:r>
            <a:r>
              <a:rPr lang="en-US" sz="4000" baseline="-25000" dirty="0" smtClean="0"/>
              <a:t>2</a:t>
            </a:r>
            <a:endParaRPr lang="en-US" sz="4000" baseline="-25000" dirty="0"/>
          </a:p>
        </p:txBody>
      </p:sp>
    </p:spTree>
    <p:extLst>
      <p:ext uri="{BB962C8B-B14F-4D97-AF65-F5344CB8AC3E}">
        <p14:creationId xmlns:p14="http://schemas.microsoft.com/office/powerpoint/2010/main" val="2807326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935162"/>
          </a:xfrm>
        </p:spPr>
        <p:txBody>
          <a:bodyPr>
            <a:normAutofit/>
          </a:bodyPr>
          <a:lstStyle/>
          <a:p>
            <a:pPr algn="l"/>
            <a:r>
              <a:rPr lang="en-US" sz="3600" dirty="0" smtClean="0"/>
              <a:t>What is the name of the Law that explains why the two molecules below are different? </a:t>
            </a:r>
            <a:endParaRPr lang="en-US" sz="3600" dirty="0"/>
          </a:p>
        </p:txBody>
      </p:sp>
      <p:sp>
        <p:nvSpPr>
          <p:cNvPr id="4" name="TextBox 3"/>
          <p:cNvSpPr txBox="1"/>
          <p:nvPr/>
        </p:nvSpPr>
        <p:spPr>
          <a:xfrm>
            <a:off x="3200400" y="2286000"/>
            <a:ext cx="2591415" cy="707886"/>
          </a:xfrm>
          <a:prstGeom prst="rect">
            <a:avLst/>
          </a:prstGeom>
          <a:noFill/>
        </p:spPr>
        <p:txBody>
          <a:bodyPr wrap="none" rtlCol="0">
            <a:spAutoFit/>
          </a:bodyPr>
          <a:lstStyle/>
          <a:p>
            <a:r>
              <a:rPr lang="en-US" sz="4000" dirty="0" smtClean="0"/>
              <a:t>CO and CO</a:t>
            </a:r>
            <a:r>
              <a:rPr lang="en-US" sz="4000" baseline="-25000" dirty="0" smtClean="0"/>
              <a:t>2</a:t>
            </a:r>
            <a:endParaRPr lang="en-US" sz="4000" baseline="-25000" dirty="0"/>
          </a:p>
        </p:txBody>
      </p:sp>
      <p:sp>
        <p:nvSpPr>
          <p:cNvPr id="3" name="TextBox 2"/>
          <p:cNvSpPr txBox="1"/>
          <p:nvPr/>
        </p:nvSpPr>
        <p:spPr>
          <a:xfrm>
            <a:off x="1371601" y="3810000"/>
            <a:ext cx="7391400" cy="2246769"/>
          </a:xfrm>
          <a:prstGeom prst="rect">
            <a:avLst/>
          </a:prstGeom>
          <a:noFill/>
        </p:spPr>
        <p:txBody>
          <a:bodyPr wrap="square" rtlCol="0">
            <a:spAutoFit/>
          </a:bodyPr>
          <a:lstStyle/>
          <a:p>
            <a:r>
              <a:rPr lang="en-US" sz="2000" u="sng" dirty="0" smtClean="0">
                <a:solidFill>
                  <a:srgbClr val="FF0000"/>
                </a:solidFill>
              </a:rPr>
              <a:t>The Law of Definite Proportions</a:t>
            </a:r>
          </a:p>
          <a:p>
            <a:r>
              <a:rPr lang="en-US" sz="2000" dirty="0" smtClean="0">
                <a:solidFill>
                  <a:srgbClr val="FF0000"/>
                </a:solidFill>
              </a:rPr>
              <a:t>This law states that for every compound, there is a definite proportion of atoms in the compound.</a:t>
            </a:r>
          </a:p>
          <a:p>
            <a:endParaRPr lang="en-US" sz="2000" dirty="0" smtClean="0">
              <a:solidFill>
                <a:srgbClr val="FF0000"/>
              </a:solidFill>
            </a:endParaRPr>
          </a:p>
          <a:p>
            <a:r>
              <a:rPr lang="en-US" sz="2000" dirty="0" smtClean="0">
                <a:solidFill>
                  <a:srgbClr val="FF0000"/>
                </a:solidFill>
              </a:rPr>
              <a:t>Although CO and CO2 both consist of carbon and oxygen, the ratio of those two atoms in each compound determines the identity and properties of the each compound.</a:t>
            </a:r>
            <a:endParaRPr lang="en-US" sz="2000" dirty="0">
              <a:solidFill>
                <a:srgbClr val="FF0000"/>
              </a:solidFill>
            </a:endParaRPr>
          </a:p>
        </p:txBody>
      </p:sp>
    </p:spTree>
    <p:extLst>
      <p:ext uri="{BB962C8B-B14F-4D97-AF65-F5344CB8AC3E}">
        <p14:creationId xmlns:p14="http://schemas.microsoft.com/office/powerpoint/2010/main" val="29348793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2"/>
          <p:cNvSpPr txBox="1"/>
          <p:nvPr/>
        </p:nvSpPr>
        <p:spPr>
          <a:xfrm>
            <a:off x="4882687" y="3087573"/>
            <a:ext cx="314325" cy="3333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b="1" dirty="0">
                <a:effectLst/>
                <a:ea typeface="Calibri"/>
                <a:cs typeface="Times New Roman"/>
              </a:rPr>
              <a:t>+</a:t>
            </a:r>
            <a:endParaRPr lang="en-US" sz="1100" dirty="0">
              <a:effectLst/>
              <a:ea typeface="Calibri"/>
              <a:cs typeface="Times New Roman"/>
            </a:endParaRPr>
          </a:p>
        </p:txBody>
      </p:sp>
      <p:sp>
        <p:nvSpPr>
          <p:cNvPr id="2" name="Title 1"/>
          <p:cNvSpPr>
            <a:spLocks noGrp="1"/>
          </p:cNvSpPr>
          <p:nvPr>
            <p:ph type="title"/>
          </p:nvPr>
        </p:nvSpPr>
        <p:spPr/>
        <p:txBody>
          <a:bodyPr>
            <a:normAutofit fontScale="90000"/>
          </a:bodyPr>
          <a:lstStyle/>
          <a:p>
            <a:r>
              <a:rPr lang="en-US" sz="3600" dirty="0" smtClean="0"/>
              <a:t>In the diagram below, would the cathode ray be attracted or deflected from the magnet above?</a:t>
            </a:r>
            <a:endParaRPr lang="en-US" sz="3600" dirty="0"/>
          </a:p>
        </p:txBody>
      </p:sp>
      <p:grpSp>
        <p:nvGrpSpPr>
          <p:cNvPr id="12" name="Group 11"/>
          <p:cNvGrpSpPr/>
          <p:nvPr/>
        </p:nvGrpSpPr>
        <p:grpSpPr>
          <a:xfrm>
            <a:off x="1841962" y="3420949"/>
            <a:ext cx="5100638" cy="1849755"/>
            <a:chOff x="-1" y="-46011"/>
            <a:chExt cx="3952876" cy="1160436"/>
          </a:xfrm>
        </p:grpSpPr>
        <p:sp>
          <p:nvSpPr>
            <p:cNvPr id="13" name="Rounded Rectangle 12"/>
            <p:cNvSpPr/>
            <p:nvPr/>
          </p:nvSpPr>
          <p:spPr>
            <a:xfrm>
              <a:off x="390525" y="38100"/>
              <a:ext cx="3105150" cy="35242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Rounded Rectangle 13"/>
            <p:cNvSpPr/>
            <p:nvPr/>
          </p:nvSpPr>
          <p:spPr>
            <a:xfrm>
              <a:off x="314325" y="200025"/>
              <a:ext cx="133350" cy="7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Rounded Rectangle 14"/>
            <p:cNvSpPr/>
            <p:nvPr/>
          </p:nvSpPr>
          <p:spPr>
            <a:xfrm>
              <a:off x="3467100" y="180975"/>
              <a:ext cx="133350" cy="7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Oval 15"/>
            <p:cNvSpPr/>
            <p:nvPr/>
          </p:nvSpPr>
          <p:spPr>
            <a:xfrm>
              <a:off x="1504950" y="1028700"/>
              <a:ext cx="1028700" cy="857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Flowchart: Collate 16"/>
            <p:cNvSpPr/>
            <p:nvPr/>
          </p:nvSpPr>
          <p:spPr>
            <a:xfrm>
              <a:off x="1885950" y="390525"/>
              <a:ext cx="266700" cy="676275"/>
            </a:xfrm>
            <a:prstGeom prst="flowChartCollat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8" name="Straight Connector 17"/>
            <p:cNvCxnSpPr/>
            <p:nvPr/>
          </p:nvCxnSpPr>
          <p:spPr>
            <a:xfrm flipV="1">
              <a:off x="438150" y="228600"/>
              <a:ext cx="2924175" cy="952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 Box 8"/>
            <p:cNvSpPr txBox="1"/>
            <p:nvPr/>
          </p:nvSpPr>
          <p:spPr>
            <a:xfrm>
              <a:off x="3638550" y="66674"/>
              <a:ext cx="314325" cy="3333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400" b="1" dirty="0">
                  <a:effectLst/>
                  <a:ea typeface="Calibri"/>
                  <a:cs typeface="Times New Roman"/>
                </a:rPr>
                <a:t>+</a:t>
              </a:r>
              <a:endParaRPr lang="en-US" sz="2400" dirty="0">
                <a:effectLst/>
                <a:ea typeface="Calibri"/>
                <a:cs typeface="Times New Roman"/>
              </a:endParaRPr>
            </a:p>
          </p:txBody>
        </p:sp>
        <p:sp>
          <p:nvSpPr>
            <p:cNvPr id="20" name="Text Box 9"/>
            <p:cNvSpPr txBox="1"/>
            <p:nvPr/>
          </p:nvSpPr>
          <p:spPr>
            <a:xfrm>
              <a:off x="-1" y="-46011"/>
              <a:ext cx="314325" cy="3333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4000" b="1" dirty="0">
                  <a:effectLst/>
                  <a:ea typeface="Calibri"/>
                  <a:cs typeface="Times New Roman"/>
                </a:rPr>
                <a:t>-</a:t>
              </a:r>
              <a:endParaRPr lang="en-US" sz="4000" dirty="0">
                <a:effectLst/>
                <a:ea typeface="Calibri"/>
                <a:cs typeface="Times New Roman"/>
              </a:endParaRPr>
            </a:p>
          </p:txBody>
        </p:sp>
      </p:grpSp>
      <p:sp>
        <p:nvSpPr>
          <p:cNvPr id="21" name="Rectangle 20"/>
          <p:cNvSpPr/>
          <p:nvPr/>
        </p:nvSpPr>
        <p:spPr>
          <a:xfrm>
            <a:off x="4911262" y="2839923"/>
            <a:ext cx="200025" cy="5810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extLst>
      <p:ext uri="{BB962C8B-B14F-4D97-AF65-F5344CB8AC3E}">
        <p14:creationId xmlns:p14="http://schemas.microsoft.com/office/powerpoint/2010/main" val="41642147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2"/>
          <p:cNvSpPr txBox="1"/>
          <p:nvPr/>
        </p:nvSpPr>
        <p:spPr>
          <a:xfrm>
            <a:off x="5185817" y="2296769"/>
            <a:ext cx="314325" cy="3333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b="1" dirty="0">
                <a:effectLst/>
                <a:ea typeface="Calibri"/>
                <a:cs typeface="Times New Roman"/>
              </a:rPr>
              <a:t>+</a:t>
            </a:r>
            <a:endParaRPr lang="en-US" sz="1100" dirty="0">
              <a:effectLst/>
              <a:ea typeface="Calibri"/>
              <a:cs typeface="Times New Roman"/>
            </a:endParaRPr>
          </a:p>
        </p:txBody>
      </p:sp>
      <p:sp>
        <p:nvSpPr>
          <p:cNvPr id="2" name="Title 1"/>
          <p:cNvSpPr>
            <a:spLocks noGrp="1"/>
          </p:cNvSpPr>
          <p:nvPr>
            <p:ph type="title"/>
          </p:nvPr>
        </p:nvSpPr>
        <p:spPr/>
        <p:txBody>
          <a:bodyPr>
            <a:normAutofit fontScale="90000"/>
          </a:bodyPr>
          <a:lstStyle/>
          <a:p>
            <a:r>
              <a:rPr lang="en-US" sz="3600" dirty="0" smtClean="0"/>
              <a:t>In the diagram below, would the cathode ray be attracted or deflected from the magnet above?</a:t>
            </a:r>
            <a:endParaRPr lang="en-US" sz="3600" dirty="0"/>
          </a:p>
        </p:txBody>
      </p:sp>
      <p:grpSp>
        <p:nvGrpSpPr>
          <p:cNvPr id="12" name="Group 11"/>
          <p:cNvGrpSpPr/>
          <p:nvPr/>
        </p:nvGrpSpPr>
        <p:grpSpPr>
          <a:xfrm>
            <a:off x="1897270" y="2630145"/>
            <a:ext cx="5100638" cy="1849755"/>
            <a:chOff x="-1" y="-46011"/>
            <a:chExt cx="3952876" cy="1160436"/>
          </a:xfrm>
        </p:grpSpPr>
        <p:sp>
          <p:nvSpPr>
            <p:cNvPr id="13" name="Rounded Rectangle 12"/>
            <p:cNvSpPr/>
            <p:nvPr/>
          </p:nvSpPr>
          <p:spPr>
            <a:xfrm>
              <a:off x="390525" y="38100"/>
              <a:ext cx="3105150" cy="35242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Rounded Rectangle 13"/>
            <p:cNvSpPr/>
            <p:nvPr/>
          </p:nvSpPr>
          <p:spPr>
            <a:xfrm>
              <a:off x="314325" y="200025"/>
              <a:ext cx="133350" cy="7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Rounded Rectangle 14"/>
            <p:cNvSpPr/>
            <p:nvPr/>
          </p:nvSpPr>
          <p:spPr>
            <a:xfrm>
              <a:off x="3467100" y="180975"/>
              <a:ext cx="133350" cy="7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Oval 15"/>
            <p:cNvSpPr/>
            <p:nvPr/>
          </p:nvSpPr>
          <p:spPr>
            <a:xfrm>
              <a:off x="1504950" y="1028700"/>
              <a:ext cx="1028700" cy="857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Flowchart: Collate 16"/>
            <p:cNvSpPr/>
            <p:nvPr/>
          </p:nvSpPr>
          <p:spPr>
            <a:xfrm>
              <a:off x="1885950" y="390525"/>
              <a:ext cx="266700" cy="676275"/>
            </a:xfrm>
            <a:prstGeom prst="flowChartCollat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8" name="Straight Connector 17"/>
            <p:cNvCxnSpPr/>
            <p:nvPr/>
          </p:nvCxnSpPr>
          <p:spPr>
            <a:xfrm flipV="1">
              <a:off x="438150" y="228600"/>
              <a:ext cx="2924175" cy="952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 Box 8"/>
            <p:cNvSpPr txBox="1"/>
            <p:nvPr/>
          </p:nvSpPr>
          <p:spPr>
            <a:xfrm>
              <a:off x="3638550" y="66674"/>
              <a:ext cx="314325" cy="3333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400" b="1" dirty="0">
                  <a:effectLst/>
                  <a:ea typeface="Calibri"/>
                  <a:cs typeface="Times New Roman"/>
                </a:rPr>
                <a:t>+</a:t>
              </a:r>
              <a:endParaRPr lang="en-US" sz="2400" dirty="0">
                <a:effectLst/>
                <a:ea typeface="Calibri"/>
                <a:cs typeface="Times New Roman"/>
              </a:endParaRPr>
            </a:p>
          </p:txBody>
        </p:sp>
        <p:sp>
          <p:nvSpPr>
            <p:cNvPr id="20" name="Text Box 9"/>
            <p:cNvSpPr txBox="1"/>
            <p:nvPr/>
          </p:nvSpPr>
          <p:spPr>
            <a:xfrm>
              <a:off x="-1" y="-46011"/>
              <a:ext cx="314325" cy="3333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4000" b="1" dirty="0">
                  <a:effectLst/>
                  <a:ea typeface="Calibri"/>
                  <a:cs typeface="Times New Roman"/>
                </a:rPr>
                <a:t>-</a:t>
              </a:r>
              <a:endParaRPr lang="en-US" sz="4000" dirty="0">
                <a:effectLst/>
                <a:ea typeface="Calibri"/>
                <a:cs typeface="Times New Roman"/>
              </a:endParaRPr>
            </a:p>
          </p:txBody>
        </p:sp>
      </p:grpSp>
      <p:sp>
        <p:nvSpPr>
          <p:cNvPr id="21" name="Rectangle 20"/>
          <p:cNvSpPr/>
          <p:nvPr/>
        </p:nvSpPr>
        <p:spPr>
          <a:xfrm>
            <a:off x="5215827" y="2006256"/>
            <a:ext cx="200025" cy="5810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Freeform 2"/>
          <p:cNvSpPr/>
          <p:nvPr/>
        </p:nvSpPr>
        <p:spPr>
          <a:xfrm>
            <a:off x="2512758" y="2763560"/>
            <a:ext cx="2878157" cy="308976"/>
          </a:xfrm>
          <a:custGeom>
            <a:avLst/>
            <a:gdLst>
              <a:gd name="connsiteX0" fmla="*/ 0 w 2878157"/>
              <a:gd name="connsiteY0" fmla="*/ 308976 h 308976"/>
              <a:gd name="connsiteX1" fmla="*/ 937260 w 2878157"/>
              <a:gd name="connsiteY1" fmla="*/ 286116 h 308976"/>
              <a:gd name="connsiteX2" fmla="*/ 1817370 w 2878157"/>
              <a:gd name="connsiteY2" fmla="*/ 240396 h 308976"/>
              <a:gd name="connsiteX3" fmla="*/ 2423160 w 2878157"/>
              <a:gd name="connsiteY3" fmla="*/ 148956 h 308976"/>
              <a:gd name="connsiteX4" fmla="*/ 2834640 w 2878157"/>
              <a:gd name="connsiteY4" fmla="*/ 23226 h 308976"/>
              <a:gd name="connsiteX5" fmla="*/ 2846070 w 2878157"/>
              <a:gd name="connsiteY5" fmla="*/ 366 h 308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8157" h="308976">
                <a:moveTo>
                  <a:pt x="0" y="308976"/>
                </a:moveTo>
                <a:lnTo>
                  <a:pt x="937260" y="286116"/>
                </a:lnTo>
                <a:cubicBezTo>
                  <a:pt x="1240155" y="274686"/>
                  <a:pt x="1569720" y="263256"/>
                  <a:pt x="1817370" y="240396"/>
                </a:cubicBezTo>
                <a:cubicBezTo>
                  <a:pt x="2065020" y="217536"/>
                  <a:pt x="2253615" y="185151"/>
                  <a:pt x="2423160" y="148956"/>
                </a:cubicBezTo>
                <a:cubicBezTo>
                  <a:pt x="2592705" y="112761"/>
                  <a:pt x="2764155" y="47991"/>
                  <a:pt x="2834640" y="23226"/>
                </a:cubicBezTo>
                <a:cubicBezTo>
                  <a:pt x="2905125" y="-1539"/>
                  <a:pt x="2875597" y="-587"/>
                  <a:pt x="2846070" y="366"/>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143001" y="4953000"/>
            <a:ext cx="7391400" cy="1015663"/>
          </a:xfrm>
          <a:prstGeom prst="rect">
            <a:avLst/>
          </a:prstGeom>
          <a:noFill/>
        </p:spPr>
        <p:txBody>
          <a:bodyPr wrap="square" rtlCol="0">
            <a:spAutoFit/>
          </a:bodyPr>
          <a:lstStyle/>
          <a:p>
            <a:r>
              <a:rPr lang="en-US" sz="2000" dirty="0" smtClean="0">
                <a:solidFill>
                  <a:srgbClr val="FF0000"/>
                </a:solidFill>
              </a:rPr>
              <a:t>Because cathode rays are made of electrons which are negatively charged, cathode rays will be attracted to the positive end of a magnet.</a:t>
            </a:r>
            <a:endParaRPr lang="en-US" sz="2000" dirty="0">
              <a:solidFill>
                <a:srgbClr val="FF0000"/>
              </a:solidFill>
            </a:endParaRPr>
          </a:p>
        </p:txBody>
      </p:sp>
    </p:spTree>
    <p:extLst>
      <p:ext uri="{BB962C8B-B14F-4D97-AF65-F5344CB8AC3E}">
        <p14:creationId xmlns:p14="http://schemas.microsoft.com/office/powerpoint/2010/main" val="1620841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886" y="1447800"/>
            <a:ext cx="8229600" cy="1143000"/>
          </a:xfrm>
        </p:spPr>
        <p:txBody>
          <a:bodyPr>
            <a:noAutofit/>
          </a:bodyPr>
          <a:lstStyle/>
          <a:p>
            <a:pPr algn="l"/>
            <a:r>
              <a:rPr lang="en-US" sz="3600" dirty="0" smtClean="0"/>
              <a:t>What was the name of Thomson’s model of the atom and what did it consist of?</a:t>
            </a:r>
            <a:endParaRPr lang="en-US" sz="3600" dirty="0"/>
          </a:p>
        </p:txBody>
      </p:sp>
      <p:pic>
        <p:nvPicPr>
          <p:cNvPr id="3074" name="Picture 2" descr="http://1.bp.blogspot.com/_7yB-eeGviiI/TSI-pF8H9DI/AAAAAAAAFCE/TejnYGGfIww/s1600/JJ_Thomson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3200400"/>
            <a:ext cx="1936173" cy="2228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69632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TotalTime>
  <Words>1392</Words>
  <Application>Microsoft Office PowerPoint</Application>
  <PresentationFormat>On-screen Show (4:3)</PresentationFormat>
  <Paragraphs>182</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Match the following people with their contributions to atomic theory?</vt:lpstr>
      <vt:lpstr>Match the following people with their contributions to atomic theory?</vt:lpstr>
      <vt:lpstr>According to the Law of Conservation of Mass, what is the missing mass of the compound in the equation below?</vt:lpstr>
      <vt:lpstr>According to the Law of Conservation of Mass, what is the missing mass of the compound in the equation below?</vt:lpstr>
      <vt:lpstr>What is the name of the Law that explains why the two molecules below are different? </vt:lpstr>
      <vt:lpstr>What is the name of the Law that explains why the two molecules below are different? </vt:lpstr>
      <vt:lpstr>In the diagram below, would the cathode ray be attracted or deflected from the magnet above?</vt:lpstr>
      <vt:lpstr>In the diagram below, would the cathode ray be attracted or deflected from the magnet above?</vt:lpstr>
      <vt:lpstr>What was the name of Thomson’s model of the atom and what did it consist of?</vt:lpstr>
      <vt:lpstr>What was the name of Thomson’s model of the atom and what did it consist of?</vt:lpstr>
      <vt:lpstr>What was the name of Rutherford’s model of the atom and what did it consist of?</vt:lpstr>
      <vt:lpstr>What was the name of Rutherford’s model of the atom and what did it consist of?</vt:lpstr>
      <vt:lpstr>How did Rutherford discover the nucleus of the atom?</vt:lpstr>
      <vt:lpstr>How did Rutherford discover the nucleus of the atom?</vt:lpstr>
      <vt:lpstr>Dalton proposed that atoms of one element were identical, but different from atoms of another element.  Why was he wrong? Explain.</vt:lpstr>
      <vt:lpstr>Dalton proposed that atoms of one element were identical, but different from atoms of another element. Why was he wrong? Explain.</vt:lpstr>
      <vt:lpstr>Fill in the table</vt:lpstr>
      <vt:lpstr>Fill in the table</vt:lpstr>
      <vt:lpstr>Why is the mass of an atom roughly equal to the mass of only the protons and neutrons in the atom?</vt:lpstr>
      <vt:lpstr>Why is the mass of an atom roughly equal to the mass of only the protons and neutrons in the atom?</vt:lpstr>
      <vt:lpstr>Determine the atomic mass of potassium using the following data. </vt:lpstr>
      <vt:lpstr>Determine the atomic mass of potassium using the following data. </vt:lpstr>
      <vt:lpstr>Which isotope contributes more to the mass of Iridium, Ir-191 or Ir-193?</vt:lpstr>
      <vt:lpstr>Which isotope contributes more to the mass of Iridium, Ir-191 or Ir-193?</vt:lpstr>
      <vt:lpstr>How many atomic orbitals can be found in each of the following sublevels?</vt:lpstr>
      <vt:lpstr>How many atomic orbitals can be found in each of the following sublevels?</vt:lpstr>
      <vt:lpstr>What is the electron configuration of arsenic? </vt:lpstr>
      <vt:lpstr>What is the electron configuration of arsenic?</vt:lpstr>
      <vt:lpstr>How many valence electrons does arsenic have?  </vt:lpstr>
      <vt:lpstr>How many valence electrons does arsenic have? </vt:lpstr>
      <vt:lpstr>What information does a Lewis dot structure contain?    What is the structure for arsenic?</vt:lpstr>
      <vt:lpstr>What information does a Lewis dot structure contain?    What is the structure for arsenic?</vt:lpstr>
      <vt:lpstr>Which of the following graphs shows the relationship between wavelength and frequency?  Between energy and frequency? </vt:lpstr>
      <vt:lpstr>Which of the following graphs shows the relationship between wavelength and frequency?  Between energy and frequency? </vt:lpstr>
      <vt:lpstr>Which wave has the shortest wavelength, the highest frequency and the highest energy?</vt:lpstr>
      <vt:lpstr>Which wave has the shortest wavelength, the highest frequency and the highest energy?</vt:lpstr>
      <vt:lpstr>How is an atomic emission spectrum different from the electromagnetic spectrum?</vt:lpstr>
      <vt:lpstr>How is a continuous spectrum different from an atomic emission spectrum?</vt:lpstr>
      <vt:lpstr>What is the frequency of a wave that has a wavelength of 3 x 10-10m?  What is the energy of the same wave?</vt:lpstr>
      <vt:lpstr>What is the frequency of a wave that has a wavelength of 3.0 x 10-10m? c=ln  n=c/l  v=(3.0 x 〖10〗^8)/(3.0 x 〖10〗^(-10) ) = 1.0 x 1012/s  What is the energy of the same wave? E=hn  E=6.626 x 10-34J.s x 1.0 x 1012/s = 6.626x 10-22J</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Match the following people with their contributions to atomic theory?</dc:title>
  <dc:creator>Dawn</dc:creator>
  <cp:lastModifiedBy>Dawn</cp:lastModifiedBy>
  <cp:revision>23</cp:revision>
  <cp:lastPrinted>2012-11-19T01:56:36Z</cp:lastPrinted>
  <dcterms:created xsi:type="dcterms:W3CDTF">2012-11-18T19:48:30Z</dcterms:created>
  <dcterms:modified xsi:type="dcterms:W3CDTF">2013-11-25T23:09:09Z</dcterms:modified>
</cp:coreProperties>
</file>